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lein Black" charset="1" panose="02000503060000020004"/>
      <p:regular r:id="rId10"/>
    </p:embeddedFont>
    <p:embeddedFont>
      <p:font typeface="Klein Black Italics" charset="1" panose="02000503060000020004"/>
      <p:regular r:id="rId11"/>
    </p:embeddedFont>
    <p:embeddedFont>
      <p:font typeface="Klein" charset="1" panose="02000503060000020004"/>
      <p:regular r:id="rId12"/>
    </p:embeddedFont>
    <p:embeddedFont>
      <p:font typeface="Klein Bold" charset="1" panose="02000503060000020004"/>
      <p:regular r:id="rId13"/>
    </p:embeddedFont>
    <p:embeddedFont>
      <p:font typeface="Klein Italics" charset="1" panose="02000503060000020004"/>
      <p:regular r:id="rId14"/>
    </p:embeddedFont>
    <p:embeddedFont>
      <p:font typeface="Klein Bold Italics" charset="1" panose="02000503060000020004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7.pn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07563" y="-2745315"/>
            <a:ext cx="6403068" cy="5490631"/>
          </a:xfrm>
          <a:custGeom>
            <a:avLst/>
            <a:gdLst/>
            <a:ahLst/>
            <a:cxnLst/>
            <a:rect r="r" b="b" t="t" l="l"/>
            <a:pathLst>
              <a:path h="5490631" w="6403068">
                <a:moveTo>
                  <a:pt x="0" y="0"/>
                </a:moveTo>
                <a:lnTo>
                  <a:pt x="6403067" y="0"/>
                </a:lnTo>
                <a:lnTo>
                  <a:pt x="6403067" y="5490630"/>
                </a:lnTo>
                <a:lnTo>
                  <a:pt x="0" y="549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52496">
            <a:off x="16349020" y="2044273"/>
            <a:ext cx="4132820" cy="2810318"/>
          </a:xfrm>
          <a:custGeom>
            <a:avLst/>
            <a:gdLst/>
            <a:ahLst/>
            <a:cxnLst/>
            <a:rect r="r" b="b" t="t" l="l"/>
            <a:pathLst>
              <a:path h="2810318" w="4132820">
                <a:moveTo>
                  <a:pt x="0" y="0"/>
                </a:moveTo>
                <a:lnTo>
                  <a:pt x="4132820" y="0"/>
                </a:lnTo>
                <a:lnTo>
                  <a:pt x="4132820" y="2810318"/>
                </a:lnTo>
                <a:lnTo>
                  <a:pt x="0" y="2810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361440">
            <a:off x="7833111" y="7772106"/>
            <a:ext cx="2621777" cy="5029789"/>
          </a:xfrm>
          <a:custGeom>
            <a:avLst/>
            <a:gdLst/>
            <a:ahLst/>
            <a:cxnLst/>
            <a:rect r="r" b="b" t="t" l="l"/>
            <a:pathLst>
              <a:path h="5029789" w="2621777">
                <a:moveTo>
                  <a:pt x="0" y="0"/>
                </a:moveTo>
                <a:lnTo>
                  <a:pt x="2621778" y="0"/>
                </a:lnTo>
                <a:lnTo>
                  <a:pt x="2621778" y="5029788"/>
                </a:lnTo>
                <a:lnTo>
                  <a:pt x="0" y="502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32631" y="666965"/>
            <a:ext cx="11485759" cy="222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Canva Sans Bold"/>
              </a:rPr>
              <a:t>Human vision and visual display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07054" y="3335132"/>
            <a:ext cx="7673893" cy="496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22446" indent="-611223" lvl="1">
              <a:lnSpc>
                <a:spcPts val="7926"/>
              </a:lnSpc>
              <a:buFont typeface="Arial"/>
              <a:buChar char="•"/>
            </a:pPr>
            <a:r>
              <a:rPr lang="en-US" sz="5662">
                <a:solidFill>
                  <a:srgbClr val="FFFFFF"/>
                </a:solidFill>
                <a:latin typeface="Canva Sans Bold"/>
              </a:rPr>
              <a:t>Anique Khadim</a:t>
            </a:r>
          </a:p>
          <a:p>
            <a:pPr algn="ctr" marL="1222446" indent="-611223" lvl="1">
              <a:lnSpc>
                <a:spcPts val="7926"/>
              </a:lnSpc>
              <a:buFont typeface="Arial"/>
              <a:buChar char="•"/>
            </a:pPr>
            <a:r>
              <a:rPr lang="en-US" sz="5662">
                <a:solidFill>
                  <a:srgbClr val="FFFFFF"/>
                </a:solidFill>
                <a:latin typeface="Canva Sans Bold"/>
              </a:rPr>
              <a:t>Saad Rehman Raja</a:t>
            </a:r>
          </a:p>
          <a:p>
            <a:pPr algn="ctr" marL="1222446" indent="-611223" lvl="1">
              <a:lnSpc>
                <a:spcPts val="7926"/>
              </a:lnSpc>
              <a:buFont typeface="Arial"/>
              <a:buChar char="•"/>
            </a:pPr>
            <a:r>
              <a:rPr lang="en-US" sz="5662">
                <a:solidFill>
                  <a:srgbClr val="FFFFFF"/>
                </a:solidFill>
                <a:latin typeface="Canva Sans Bold"/>
              </a:rPr>
              <a:t>Ahad Ali Zafar</a:t>
            </a:r>
          </a:p>
          <a:p>
            <a:pPr algn="ctr" marL="1222446" indent="-611223" lvl="1">
              <a:lnSpc>
                <a:spcPts val="7926"/>
              </a:lnSpc>
              <a:buFont typeface="Arial"/>
              <a:buChar char="•"/>
            </a:pPr>
            <a:r>
              <a:rPr lang="en-US" sz="5662">
                <a:solidFill>
                  <a:srgbClr val="FFFFFF"/>
                </a:solidFill>
                <a:latin typeface="Canva Sans Bold"/>
              </a:rPr>
              <a:t>Jibran Naeem</a:t>
            </a:r>
          </a:p>
          <a:p>
            <a:pPr algn="ctr" marL="1222446" indent="-611223" lvl="1">
              <a:lnSpc>
                <a:spcPts val="7926"/>
              </a:lnSpc>
              <a:buFont typeface="Arial"/>
              <a:buChar char="•"/>
            </a:pPr>
            <a:r>
              <a:rPr lang="en-US" sz="5662">
                <a:solidFill>
                  <a:srgbClr val="FFFFFF"/>
                </a:solidFill>
                <a:latin typeface="Canva Sans Bold"/>
              </a:rPr>
              <a:t>Hamza Mehmood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13380" y="-912296"/>
            <a:ext cx="2936028" cy="3026833"/>
          </a:xfrm>
          <a:custGeom>
            <a:avLst/>
            <a:gdLst/>
            <a:ahLst/>
            <a:cxnLst/>
            <a:rect r="r" b="b" t="t" l="l"/>
            <a:pathLst>
              <a:path h="3026833" w="2936028">
                <a:moveTo>
                  <a:pt x="0" y="0"/>
                </a:moveTo>
                <a:lnTo>
                  <a:pt x="2936027" y="0"/>
                </a:lnTo>
                <a:lnTo>
                  <a:pt x="2936027" y="3026833"/>
                </a:lnTo>
                <a:lnTo>
                  <a:pt x="0" y="3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935279">
            <a:off x="16951398" y="6694075"/>
            <a:ext cx="2673205" cy="5128450"/>
          </a:xfrm>
          <a:custGeom>
            <a:avLst/>
            <a:gdLst/>
            <a:ahLst/>
            <a:cxnLst/>
            <a:rect r="r" b="b" t="t" l="l"/>
            <a:pathLst>
              <a:path h="5128450" w="2673205">
                <a:moveTo>
                  <a:pt x="2673204" y="0"/>
                </a:moveTo>
                <a:lnTo>
                  <a:pt x="0" y="0"/>
                </a:lnTo>
                <a:lnTo>
                  <a:pt x="0" y="5128450"/>
                </a:lnTo>
                <a:lnTo>
                  <a:pt x="2673204" y="5128450"/>
                </a:lnTo>
                <a:lnTo>
                  <a:pt x="267320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687533" y="8174780"/>
            <a:ext cx="3118765" cy="2919944"/>
          </a:xfrm>
          <a:custGeom>
            <a:avLst/>
            <a:gdLst/>
            <a:ahLst/>
            <a:cxnLst/>
            <a:rect r="r" b="b" t="t" l="l"/>
            <a:pathLst>
              <a:path h="2919944" w="3118765">
                <a:moveTo>
                  <a:pt x="3118765" y="2919944"/>
                </a:moveTo>
                <a:lnTo>
                  <a:pt x="0" y="2919944"/>
                </a:lnTo>
                <a:lnTo>
                  <a:pt x="0" y="0"/>
                </a:lnTo>
                <a:lnTo>
                  <a:pt x="3118765" y="0"/>
                </a:lnTo>
                <a:lnTo>
                  <a:pt x="3118765" y="291994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601121"/>
            <a:ext cx="11609072" cy="2973584"/>
            <a:chOff x="0" y="0"/>
            <a:chExt cx="15478762" cy="39647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5478762" cy="304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 spc="80">
                  <a:solidFill>
                    <a:srgbClr val="FFFFFF"/>
                  </a:solidFill>
                  <a:latin typeface="Klein Black Bold"/>
                </a:rPr>
                <a:t>VISUAL PERCEPTION AND COGNITION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54544"/>
              <a:ext cx="15478762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701587"/>
            <a:ext cx="9362156" cy="2903604"/>
            <a:chOff x="0" y="0"/>
            <a:chExt cx="12482875" cy="38714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12482875" cy="887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593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21303"/>
              <a:ext cx="12482875" cy="2750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01"/>
                </a:lnSpc>
              </a:pPr>
              <a:r>
                <a:rPr lang="en-US" sz="2929" spc="58">
                  <a:solidFill>
                    <a:srgbClr val="FFFFFF"/>
                  </a:solidFill>
                  <a:latin typeface="Klein"/>
                </a:rPr>
                <a:t>Users' cognitive abilities, such as attention, memory, and decision-making, shape their interactions with visual displays in HCI.</a:t>
              </a:r>
            </a:p>
            <a:p>
              <a:pPr algn="ctr">
                <a:lnSpc>
                  <a:spcPts val="41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246916" y="4999484"/>
            <a:ext cx="10353822" cy="2753936"/>
            <a:chOff x="0" y="0"/>
            <a:chExt cx="13805095" cy="367191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13805095" cy="846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305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8627"/>
              <a:ext cx="13805095" cy="2593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0"/>
                </a:lnSpc>
              </a:pPr>
              <a:r>
                <a:rPr lang="en-US" sz="2778" spc="55">
                  <a:solidFill>
                    <a:srgbClr val="FFFFFF"/>
                  </a:solidFill>
                  <a:latin typeface="Klein"/>
                </a:rPr>
                <a:t>Understanding users' cognitive processes allows HCI designers to create interfaces that align with users' mental models and information processing capabilities.</a:t>
              </a:r>
            </a:p>
            <a:p>
              <a:pPr algn="ctr">
                <a:lnSpc>
                  <a:spcPts val="389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804536" y="6948457"/>
            <a:ext cx="8543983" cy="3157821"/>
            <a:chOff x="0" y="0"/>
            <a:chExt cx="11391978" cy="421042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11391978" cy="824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159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37871"/>
              <a:ext cx="11391978" cy="3172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3"/>
                </a:lnSpc>
              </a:pPr>
              <a:r>
                <a:rPr lang="en-US" sz="2702" spc="54">
                  <a:solidFill>
                    <a:srgbClr val="FFFFFF"/>
                  </a:solidFill>
                  <a:latin typeface="Klein"/>
                </a:rPr>
                <a:t>Visual search patterns, such as eye movement and fixation, can provide valuable information about how users explore and navigate interfaces.</a:t>
              </a:r>
            </a:p>
            <a:p>
              <a:pPr algn="ctr">
                <a:lnSpc>
                  <a:spcPts val="3783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43525" y="7479548"/>
            <a:ext cx="4275913" cy="4385552"/>
          </a:xfrm>
          <a:custGeom>
            <a:avLst/>
            <a:gdLst/>
            <a:ahLst/>
            <a:cxnLst/>
            <a:rect r="r" b="b" t="t" l="l"/>
            <a:pathLst>
              <a:path h="4385552" w="4275913">
                <a:moveTo>
                  <a:pt x="0" y="0"/>
                </a:moveTo>
                <a:lnTo>
                  <a:pt x="4275914" y="0"/>
                </a:lnTo>
                <a:lnTo>
                  <a:pt x="4275914" y="4385552"/>
                </a:lnTo>
                <a:lnTo>
                  <a:pt x="0" y="4385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25438" y="-3206844"/>
            <a:ext cx="3946669" cy="4415854"/>
          </a:xfrm>
          <a:custGeom>
            <a:avLst/>
            <a:gdLst/>
            <a:ahLst/>
            <a:cxnLst/>
            <a:rect r="r" b="b" t="t" l="l"/>
            <a:pathLst>
              <a:path h="4415854" w="3946669">
                <a:moveTo>
                  <a:pt x="3946670" y="0"/>
                </a:moveTo>
                <a:lnTo>
                  <a:pt x="0" y="0"/>
                </a:lnTo>
                <a:lnTo>
                  <a:pt x="0" y="4415853"/>
                </a:lnTo>
                <a:lnTo>
                  <a:pt x="3946670" y="4415853"/>
                </a:lnTo>
                <a:lnTo>
                  <a:pt x="394667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7898773" cy="10287000"/>
            <a:chOff x="0" y="0"/>
            <a:chExt cx="2080335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033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80335">
                  <a:moveTo>
                    <a:pt x="0" y="0"/>
                  </a:moveTo>
                  <a:lnTo>
                    <a:pt x="2080335" y="0"/>
                  </a:lnTo>
                  <a:lnTo>
                    <a:pt x="20803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88333"/>
            <a:ext cx="7898773" cy="10198667"/>
          </a:xfrm>
          <a:custGeom>
            <a:avLst/>
            <a:gdLst/>
            <a:ahLst/>
            <a:cxnLst/>
            <a:rect r="r" b="b" t="t" l="l"/>
            <a:pathLst>
              <a:path h="10198667" w="7898773">
                <a:moveTo>
                  <a:pt x="0" y="0"/>
                </a:moveTo>
                <a:lnTo>
                  <a:pt x="7898773" y="0"/>
                </a:lnTo>
                <a:lnTo>
                  <a:pt x="7898773" y="10198667"/>
                </a:lnTo>
                <a:lnTo>
                  <a:pt x="0" y="10198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63" t="0" r="-65572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44000" y="1028700"/>
            <a:ext cx="8118081" cy="2900460"/>
            <a:chOff x="0" y="0"/>
            <a:chExt cx="10824109" cy="38672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0824109" cy="304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80">
                  <a:solidFill>
                    <a:srgbClr val="FFFFFF"/>
                  </a:solidFill>
                  <a:latin typeface="Klein Black Bold"/>
                </a:rPr>
                <a:t>COLOR PERCEPTION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373594"/>
              <a:ext cx="10824109" cy="493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332322"/>
            <a:ext cx="5003176" cy="1741623"/>
            <a:chOff x="0" y="0"/>
            <a:chExt cx="6670902" cy="232216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61003"/>
              <a:ext cx="6670902" cy="1761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51803" indent="-275902" lvl="1">
                <a:lnSpc>
                  <a:spcPts val="3578"/>
                </a:lnSpc>
                <a:buFont typeface="Arial"/>
                <a:buChar char="•"/>
              </a:pPr>
              <a:r>
                <a:rPr lang="en-US" sz="2555" spc="51">
                  <a:solidFill>
                    <a:srgbClr val="FFFFFF"/>
                  </a:solidFill>
                  <a:latin typeface="Klein Bold"/>
                </a:rPr>
                <a:t>COLOR PLAYS A VITAL ROLE IN VISUAL DISPLAYS AND HCI DESIGN.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6670902" cy="427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4974983"/>
            <a:ext cx="4665618" cy="2047933"/>
            <a:chOff x="0" y="0"/>
            <a:chExt cx="6220824" cy="27305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09772"/>
              <a:ext cx="6220824" cy="2220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4573" indent="-257287" lvl="1">
                <a:lnSpc>
                  <a:spcPts val="3336"/>
                </a:lnSpc>
                <a:buFont typeface="Arial"/>
                <a:buChar char="•"/>
              </a:pPr>
              <a:r>
                <a:rPr lang="en-US" sz="2383" spc="47">
                  <a:solidFill>
                    <a:srgbClr val="FFFFFF"/>
                  </a:solidFill>
                  <a:latin typeface="Klein Bold"/>
                </a:rPr>
                <a:t>THE HUMAN EYE HAS THREE TYPES OF COLOR RECEPTORS: RED, GREEN, AND BLUE CONES.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6220824" cy="392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4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6769516"/>
            <a:ext cx="4467680" cy="3156143"/>
            <a:chOff x="0" y="0"/>
            <a:chExt cx="5956906" cy="420819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504367"/>
              <a:ext cx="5956906" cy="3703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2743" indent="-246371" lvl="1">
                <a:lnSpc>
                  <a:spcPts val="3195"/>
                </a:lnSpc>
                <a:buFont typeface="Arial"/>
                <a:buChar char="•"/>
              </a:pPr>
              <a:r>
                <a:rPr lang="en-US" sz="2282" spc="45">
                  <a:solidFill>
                    <a:srgbClr val="FFFFFF"/>
                  </a:solidFill>
                  <a:latin typeface="Klein Bold"/>
                </a:rPr>
                <a:t>UNDERSTANDING COLOR PSYCHOLOGY, COLOR HARMONY, AND ACCESSIBILITY CONSIDERATIONS ENSURES INCLUSIVE AND ENGAGING INTERFACES.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5956906" cy="386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43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89193" y="487379"/>
            <a:ext cx="10243345" cy="114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 spc="80">
                <a:solidFill>
                  <a:srgbClr val="FFFFFF"/>
                </a:solidFill>
                <a:latin typeface="Klein Black Bold"/>
              </a:rPr>
              <a:t>COLOR PERCEPTION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012651" y="7280810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8814" y="2407792"/>
            <a:ext cx="13003838" cy="156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9773" indent="-399887" lvl="1">
              <a:lnSpc>
                <a:spcPts val="4074"/>
              </a:lnSpc>
              <a:buFont typeface="Arial"/>
              <a:buChar char="•"/>
            </a:pPr>
            <a:r>
              <a:rPr lang="en-US" sz="3704" spc="37">
                <a:solidFill>
                  <a:srgbClr val="FFFFFF"/>
                </a:solidFill>
                <a:latin typeface="Klein Black Bold"/>
              </a:rPr>
              <a:t>COLOR HARMONY AND CONTRAST ARE IMPORTANT CONSIDERATIONS TO ENSURE VISUAL CLARITY AND LEGIBILITY IN INTERFACE DESIGN.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45828"/>
            <a:ext cx="14476204" cy="1443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0496" indent="-370248" lvl="1">
              <a:lnSpc>
                <a:spcPts val="3772"/>
              </a:lnSpc>
              <a:buFont typeface="Arial"/>
              <a:buChar char="•"/>
            </a:pPr>
            <a:r>
              <a:rPr lang="en-US" sz="3429" spc="34">
                <a:solidFill>
                  <a:srgbClr val="FFFFFF"/>
                </a:solidFill>
                <a:latin typeface="Klein Black Bold"/>
              </a:rPr>
              <a:t>COLOR BLINDNESS AND OTHER VISUAL IMPAIRMENTS NEED TO BE TAKEN INTO ACCOUNT TO ENSURE INCLUSIVITY AND ACCESSIBILITY IN HCI INTERFACES.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51561"/>
            <a:ext cx="14929618" cy="140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0755" indent="-360377" lvl="1">
              <a:lnSpc>
                <a:spcPts val="3672"/>
              </a:lnSpc>
              <a:buFont typeface="Arial"/>
              <a:buChar char="•"/>
            </a:pPr>
            <a:r>
              <a:rPr lang="en-US" sz="3338" spc="33">
                <a:solidFill>
                  <a:srgbClr val="FFFFFF"/>
                </a:solidFill>
                <a:latin typeface="Klein Black Bold"/>
              </a:rPr>
              <a:t>AESTHETIC CONSIDERATIONS, SUCH AS COLOR PALETTES AND VISUAL THEMES, CAN ENHANCE THE OVERALL VISUAL APPEAL AND USER ENGAGEMENT WITHIN AN INTERFACE.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13380" y="-912296"/>
            <a:ext cx="2936028" cy="3026833"/>
          </a:xfrm>
          <a:custGeom>
            <a:avLst/>
            <a:gdLst/>
            <a:ahLst/>
            <a:cxnLst/>
            <a:rect r="r" b="b" t="t" l="l"/>
            <a:pathLst>
              <a:path h="3026833" w="2936028">
                <a:moveTo>
                  <a:pt x="0" y="0"/>
                </a:moveTo>
                <a:lnTo>
                  <a:pt x="2936027" y="0"/>
                </a:lnTo>
                <a:lnTo>
                  <a:pt x="2936027" y="3026833"/>
                </a:lnTo>
                <a:lnTo>
                  <a:pt x="0" y="3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935279">
            <a:off x="16951398" y="6694075"/>
            <a:ext cx="2673205" cy="5128450"/>
          </a:xfrm>
          <a:custGeom>
            <a:avLst/>
            <a:gdLst/>
            <a:ahLst/>
            <a:cxnLst/>
            <a:rect r="r" b="b" t="t" l="l"/>
            <a:pathLst>
              <a:path h="5128450" w="2673205">
                <a:moveTo>
                  <a:pt x="2673204" y="0"/>
                </a:moveTo>
                <a:lnTo>
                  <a:pt x="0" y="0"/>
                </a:lnTo>
                <a:lnTo>
                  <a:pt x="0" y="5128450"/>
                </a:lnTo>
                <a:lnTo>
                  <a:pt x="2673204" y="5128450"/>
                </a:lnTo>
                <a:lnTo>
                  <a:pt x="267320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687533" y="8174780"/>
            <a:ext cx="3118765" cy="2919944"/>
          </a:xfrm>
          <a:custGeom>
            <a:avLst/>
            <a:gdLst/>
            <a:ahLst/>
            <a:cxnLst/>
            <a:rect r="r" b="b" t="t" l="l"/>
            <a:pathLst>
              <a:path h="2919944" w="3118765">
                <a:moveTo>
                  <a:pt x="3118765" y="2919944"/>
                </a:moveTo>
                <a:lnTo>
                  <a:pt x="0" y="2919944"/>
                </a:lnTo>
                <a:lnTo>
                  <a:pt x="0" y="0"/>
                </a:lnTo>
                <a:lnTo>
                  <a:pt x="3118765" y="0"/>
                </a:lnTo>
                <a:lnTo>
                  <a:pt x="3118765" y="291994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601121"/>
            <a:ext cx="11609072" cy="1859192"/>
            <a:chOff x="0" y="0"/>
            <a:chExt cx="15478762" cy="247892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5478762" cy="1554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 spc="80">
                  <a:solidFill>
                    <a:srgbClr val="FFFFFF"/>
                  </a:solidFill>
                  <a:latin typeface="Klein Black Bold"/>
                </a:rPr>
                <a:t>COLOR PERCEPTION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68688"/>
              <a:ext cx="15478762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7533" y="2114537"/>
            <a:ext cx="9362156" cy="3395125"/>
            <a:chOff x="0" y="0"/>
            <a:chExt cx="12482875" cy="45268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12482875" cy="887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593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21303"/>
              <a:ext cx="12482875" cy="3405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32584" indent="-316292" lvl="1">
                <a:lnSpc>
                  <a:spcPts val="4101"/>
                </a:lnSpc>
                <a:buFont typeface="Arial"/>
                <a:buChar char="•"/>
              </a:pPr>
              <a:r>
                <a:rPr lang="en-US" sz="2929" spc="58">
                  <a:solidFill>
                    <a:srgbClr val="FFFFFF"/>
                  </a:solidFill>
                  <a:latin typeface="Klein"/>
                </a:rPr>
                <a:t>Color consistency across different screens and devices improves user familiarity and reduces cognitive load in interface navigation.</a:t>
              </a:r>
            </a:p>
            <a:p>
              <a:pPr algn="ctr">
                <a:lnSpc>
                  <a:spcPts val="41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620641"/>
            <a:ext cx="9974978" cy="2717053"/>
            <a:chOff x="0" y="0"/>
            <a:chExt cx="13299971" cy="362273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13299971" cy="836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05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69431"/>
              <a:ext cx="13299971" cy="2553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99977" indent="-299989" lvl="1">
                <a:lnSpc>
                  <a:spcPts val="3890"/>
                </a:lnSpc>
                <a:buFont typeface="Arial"/>
                <a:buChar char="•"/>
              </a:pPr>
              <a:r>
                <a:rPr lang="en-US" sz="2778" spc="55">
                  <a:solidFill>
                    <a:srgbClr val="FFFFFF"/>
                  </a:solidFill>
                  <a:latin typeface="Klein"/>
                </a:rPr>
                <a:t>Color prototypes and user testing can provide valuable feedback on users' preferences, legibility, and comprehension of color-coded interfaces.</a:t>
              </a:r>
            </a:p>
            <a:p>
              <a:pPr algn="ctr">
                <a:lnSpc>
                  <a:spcPts val="389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19215" y="6948457"/>
            <a:ext cx="9357041" cy="2918348"/>
            <a:chOff x="0" y="0"/>
            <a:chExt cx="12476054" cy="389113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85725"/>
              <a:ext cx="12476054" cy="905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650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42981"/>
              <a:ext cx="12476054" cy="2748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39004" indent="-319502" lvl="1">
                <a:lnSpc>
                  <a:spcPts val="4143"/>
                </a:lnSpc>
                <a:buFont typeface="Arial"/>
                <a:buChar char="•"/>
              </a:pPr>
              <a:r>
                <a:rPr lang="en-US" sz="2959" spc="59">
                  <a:solidFill>
                    <a:srgbClr val="FFFFFF"/>
                  </a:solidFill>
                  <a:latin typeface="Klein"/>
                </a:rPr>
                <a:t>The appropriate use of color in data visualization enhances users' understanding and interpretation of complex information.</a:t>
              </a:r>
            </a:p>
            <a:p>
              <a:pPr algn="ctr">
                <a:lnSpc>
                  <a:spcPts val="4143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12651" y="7280810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8046" y="-956736"/>
            <a:ext cx="4375616" cy="1985436"/>
          </a:xfrm>
          <a:custGeom>
            <a:avLst/>
            <a:gdLst/>
            <a:ahLst/>
            <a:cxnLst/>
            <a:rect r="r" b="b" t="t" l="l"/>
            <a:pathLst>
              <a:path h="1985436" w="4375616">
                <a:moveTo>
                  <a:pt x="0" y="0"/>
                </a:moveTo>
                <a:lnTo>
                  <a:pt x="4375616" y="0"/>
                </a:lnTo>
                <a:lnTo>
                  <a:pt x="4375616" y="1985436"/>
                </a:lnTo>
                <a:lnTo>
                  <a:pt x="0" y="198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40550" y="2361944"/>
            <a:ext cx="7944203" cy="4468614"/>
          </a:xfrm>
          <a:custGeom>
            <a:avLst/>
            <a:gdLst/>
            <a:ahLst/>
            <a:cxnLst/>
            <a:rect r="r" b="b" t="t" l="l"/>
            <a:pathLst>
              <a:path h="4468614" w="7944203">
                <a:moveTo>
                  <a:pt x="0" y="0"/>
                </a:moveTo>
                <a:lnTo>
                  <a:pt x="7944203" y="0"/>
                </a:lnTo>
                <a:lnTo>
                  <a:pt x="7944203" y="4468614"/>
                </a:lnTo>
                <a:lnTo>
                  <a:pt x="0" y="446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7160" y="452268"/>
            <a:ext cx="6813063" cy="284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85"/>
              </a:lnSpc>
            </a:pPr>
            <a:r>
              <a:rPr lang="en-US" sz="6713" spc="67">
                <a:solidFill>
                  <a:srgbClr val="FFFFFF"/>
                </a:solidFill>
                <a:latin typeface="Klein Black Bold"/>
              </a:rPr>
              <a:t>VISUAL HIERARCHY AND LAYOUT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54988" y="3105468"/>
            <a:ext cx="6615235" cy="1620191"/>
            <a:chOff x="0" y="0"/>
            <a:chExt cx="8820313" cy="21602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11343"/>
              <a:ext cx="8820313" cy="1648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3290"/>
                </a:lnSpc>
                <a:spcBef>
                  <a:spcPct val="0"/>
                </a:spcBef>
              </a:pPr>
              <a:r>
                <a:rPr lang="en-US" sz="2350" spc="47">
                  <a:solidFill>
                    <a:srgbClr val="FFFFFF"/>
                  </a:solidFill>
                  <a:latin typeface="Klein Bold"/>
                </a:rPr>
                <a:t>VISUAL HIERARCHY REFERS TO THE ARRANGEMENT OF VISUAL ELEMENTS TO GUIDE USERS' ATTENTION.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8820313" cy="387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1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4988" y="4596251"/>
            <a:ext cx="6765277" cy="1901245"/>
            <a:chOff x="0" y="0"/>
            <a:chExt cx="9020370" cy="253499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82713"/>
              <a:ext cx="9020370" cy="2052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3069"/>
                </a:lnSpc>
                <a:spcBef>
                  <a:spcPct val="0"/>
                </a:spcBef>
              </a:pPr>
              <a:r>
                <a:rPr lang="en-US" sz="2192" spc="43">
                  <a:solidFill>
                    <a:srgbClr val="FFFFFF"/>
                  </a:solidFill>
                  <a:latin typeface="Klein Bold"/>
                </a:rPr>
                <a:t>VISUAL HIERARCHY INVOLVES ORGANIZING VISUAL ELEMENTS IN A WAY THAT DIRECTS USERS' ATTENTION AND GUIDES THEM THROUGH THE INTERFACE.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9020370" cy="364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4988" y="6497496"/>
            <a:ext cx="8979026" cy="1556554"/>
            <a:chOff x="0" y="0"/>
            <a:chExt cx="11972035" cy="207540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489014"/>
              <a:ext cx="11972035" cy="1586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3161"/>
                </a:lnSpc>
                <a:spcBef>
                  <a:spcPct val="0"/>
                </a:spcBef>
              </a:pPr>
              <a:r>
                <a:rPr lang="en-US" sz="2258" spc="45">
                  <a:solidFill>
                    <a:srgbClr val="FFFFFF"/>
                  </a:solidFill>
                  <a:latin typeface="Klein Bold"/>
                </a:rPr>
                <a:t>PRINCIPLES SUCH AS GROUPING, ALIGNMENT, AND VISUAL BALANCE CONTRIBUTE TO OPTIMAL VISUAL HIERARCHY AND LAYOUT IN HCI.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11972035" cy="383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4988" y="8054051"/>
            <a:ext cx="9473598" cy="1556554"/>
            <a:chOff x="0" y="0"/>
            <a:chExt cx="12631464" cy="207540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489014"/>
              <a:ext cx="12631464" cy="1586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3161"/>
                </a:lnSpc>
                <a:spcBef>
                  <a:spcPct val="0"/>
                </a:spcBef>
              </a:pPr>
              <a:r>
                <a:rPr lang="en-US" sz="2258" spc="45">
                  <a:solidFill>
                    <a:srgbClr val="FFFFFF"/>
                  </a:solidFill>
                  <a:latin typeface="Klein Bold"/>
                </a:rPr>
                <a:t>EFFECTIVE LAYOUT DESIGN ENHANCES USABILITY AND USER EXPERIENCE BY MAKING THE INTERFACE INTUITIVE AND EASY TO NAVIGATE.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12631464" cy="383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18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22817"/>
            <a:ext cx="16230600" cy="226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 spc="80">
                <a:solidFill>
                  <a:srgbClr val="FFFFFF"/>
                </a:solidFill>
                <a:latin typeface="Klein Black Bold"/>
              </a:rPr>
              <a:t>VISUAL HIERARCHY AND LAYOUT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87869"/>
            <a:ext cx="10187254" cy="185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0339" indent="-360170" lvl="1">
              <a:lnSpc>
                <a:spcPts val="3670"/>
              </a:lnSpc>
              <a:buFont typeface="Arial"/>
              <a:buChar char="•"/>
            </a:pPr>
            <a:r>
              <a:rPr lang="en-US" sz="3336" spc="33">
                <a:solidFill>
                  <a:srgbClr val="FFFFFF"/>
                </a:solidFill>
                <a:latin typeface="Klein Black"/>
              </a:rPr>
              <a:t>RESPONSIVE DESIGN TECHNIQUES ENSURE THAT THE VISUAL HIERARCHY AND LAYOUT ADAPT TO DIFFERENT SCREEN SIZES AND DEVICE ORIENTATIONS.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87517"/>
            <a:ext cx="10080411" cy="277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8500" indent="-359250" lvl="1">
              <a:lnSpc>
                <a:spcPts val="3660"/>
              </a:lnSpc>
              <a:buFont typeface="Arial"/>
              <a:buChar char="•"/>
            </a:pPr>
            <a:r>
              <a:rPr lang="en-US" sz="3327" spc="33">
                <a:solidFill>
                  <a:srgbClr val="FFFFFF"/>
                </a:solidFill>
                <a:latin typeface="Klein Black"/>
              </a:rPr>
              <a:t>VISUAL FLOW, CREATED THROUGH DIRECTIONAL CUES AND LOGICAL ARRANGEMENT, GUIDES USERS' ATTENTION AND LEADS THEM THROUGH THE INTERFACE.</a:t>
            </a:r>
          </a:p>
          <a:p>
            <a:pPr algn="ctr">
              <a:lnSpc>
                <a:spcPts val="36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694600" y="3964044"/>
            <a:ext cx="5986493" cy="494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1563" indent="-350781" lvl="1">
              <a:lnSpc>
                <a:spcPts val="3574"/>
              </a:lnSpc>
              <a:buFont typeface="Arial"/>
              <a:buChar char="•"/>
            </a:pPr>
            <a:r>
              <a:rPr lang="en-US" sz="3249" spc="32">
                <a:solidFill>
                  <a:srgbClr val="FFFFFF"/>
                </a:solidFill>
                <a:latin typeface="Klein Black Bold"/>
              </a:rPr>
              <a:t>THE USE OF VISUAL BALANCE, ACHIEVED THROUGH SYMMETRICAL OR ASYMMETRICAL DISTRIBUTION OF ELEMENTS, CONTRIBUTES TO THE OVERALL AESTHETIC APPEAL OF THE INTERFACE.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13380" y="-912296"/>
            <a:ext cx="2936028" cy="3026833"/>
          </a:xfrm>
          <a:custGeom>
            <a:avLst/>
            <a:gdLst/>
            <a:ahLst/>
            <a:cxnLst/>
            <a:rect r="r" b="b" t="t" l="l"/>
            <a:pathLst>
              <a:path h="3026833" w="2936028">
                <a:moveTo>
                  <a:pt x="0" y="0"/>
                </a:moveTo>
                <a:lnTo>
                  <a:pt x="2936027" y="0"/>
                </a:lnTo>
                <a:lnTo>
                  <a:pt x="2936027" y="3026833"/>
                </a:lnTo>
                <a:lnTo>
                  <a:pt x="0" y="3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935279">
            <a:off x="16951398" y="6694075"/>
            <a:ext cx="2673205" cy="5128450"/>
          </a:xfrm>
          <a:custGeom>
            <a:avLst/>
            <a:gdLst/>
            <a:ahLst/>
            <a:cxnLst/>
            <a:rect r="r" b="b" t="t" l="l"/>
            <a:pathLst>
              <a:path h="5128450" w="2673205">
                <a:moveTo>
                  <a:pt x="2673204" y="0"/>
                </a:moveTo>
                <a:lnTo>
                  <a:pt x="0" y="0"/>
                </a:lnTo>
                <a:lnTo>
                  <a:pt x="0" y="5128450"/>
                </a:lnTo>
                <a:lnTo>
                  <a:pt x="2673204" y="5128450"/>
                </a:lnTo>
                <a:lnTo>
                  <a:pt x="267320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13380" y="-912296"/>
            <a:ext cx="2936028" cy="3026833"/>
          </a:xfrm>
          <a:custGeom>
            <a:avLst/>
            <a:gdLst/>
            <a:ahLst/>
            <a:cxnLst/>
            <a:rect r="r" b="b" t="t" l="l"/>
            <a:pathLst>
              <a:path h="3026833" w="2936028">
                <a:moveTo>
                  <a:pt x="0" y="0"/>
                </a:moveTo>
                <a:lnTo>
                  <a:pt x="2936027" y="0"/>
                </a:lnTo>
                <a:lnTo>
                  <a:pt x="2936027" y="3026833"/>
                </a:lnTo>
                <a:lnTo>
                  <a:pt x="0" y="3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016898" y="898536"/>
            <a:ext cx="3677885" cy="2432001"/>
          </a:xfrm>
          <a:custGeom>
            <a:avLst/>
            <a:gdLst/>
            <a:ahLst/>
            <a:cxnLst/>
            <a:rect r="r" b="b" t="t" l="l"/>
            <a:pathLst>
              <a:path h="2432001" w="3677885">
                <a:moveTo>
                  <a:pt x="3677885" y="2432002"/>
                </a:moveTo>
                <a:lnTo>
                  <a:pt x="0" y="2432002"/>
                </a:lnTo>
                <a:lnTo>
                  <a:pt x="0" y="0"/>
                </a:lnTo>
                <a:lnTo>
                  <a:pt x="3677885" y="0"/>
                </a:lnTo>
                <a:lnTo>
                  <a:pt x="3677885" y="243200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935279">
            <a:off x="16951398" y="6694075"/>
            <a:ext cx="2673205" cy="5128450"/>
          </a:xfrm>
          <a:custGeom>
            <a:avLst/>
            <a:gdLst/>
            <a:ahLst/>
            <a:cxnLst/>
            <a:rect r="r" b="b" t="t" l="l"/>
            <a:pathLst>
              <a:path h="5128450" w="2673205">
                <a:moveTo>
                  <a:pt x="2673204" y="0"/>
                </a:moveTo>
                <a:lnTo>
                  <a:pt x="0" y="0"/>
                </a:lnTo>
                <a:lnTo>
                  <a:pt x="0" y="5128450"/>
                </a:lnTo>
                <a:lnTo>
                  <a:pt x="2673204" y="5128450"/>
                </a:lnTo>
                <a:lnTo>
                  <a:pt x="267320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687533" y="8174780"/>
            <a:ext cx="3118765" cy="2919944"/>
          </a:xfrm>
          <a:custGeom>
            <a:avLst/>
            <a:gdLst/>
            <a:ahLst/>
            <a:cxnLst/>
            <a:rect r="r" b="b" t="t" l="l"/>
            <a:pathLst>
              <a:path h="2919944" w="3118765">
                <a:moveTo>
                  <a:pt x="3118765" y="2919944"/>
                </a:moveTo>
                <a:lnTo>
                  <a:pt x="0" y="2919944"/>
                </a:lnTo>
                <a:lnTo>
                  <a:pt x="0" y="0"/>
                </a:lnTo>
                <a:lnTo>
                  <a:pt x="3118765" y="0"/>
                </a:lnTo>
                <a:lnTo>
                  <a:pt x="3118765" y="291994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39464" y="1471313"/>
            <a:ext cx="11609072" cy="2973584"/>
            <a:chOff x="0" y="0"/>
            <a:chExt cx="15478762" cy="396477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5478762" cy="304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 spc="80">
                  <a:solidFill>
                    <a:srgbClr val="FFFFFF"/>
                  </a:solidFill>
                  <a:latin typeface="Klein Black Bold"/>
                </a:rPr>
                <a:t>VISUAL HIERARCHY AND LAYOUT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54544"/>
              <a:ext cx="15478762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7393" y="3987487"/>
            <a:ext cx="6840357" cy="3063685"/>
            <a:chOff x="0" y="0"/>
            <a:chExt cx="9120475" cy="40849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9120475" cy="79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21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05781"/>
              <a:ext cx="9120475" cy="3079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67860" indent="-283930" lvl="1">
                <a:lnSpc>
                  <a:spcPts val="3682"/>
                </a:lnSpc>
                <a:buFont typeface="Arial"/>
                <a:buChar char="•"/>
              </a:pPr>
              <a:r>
                <a:rPr lang="en-US" sz="2630" spc="52">
                  <a:solidFill>
                    <a:srgbClr val="FFFFFF"/>
                  </a:solidFill>
                  <a:latin typeface="Klein"/>
                </a:rPr>
                <a:t>Hierarchical navigation structures, such as menus and breadcrumbs, facilitate user exploration and provide a clear path to desired content.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454517" y="4020881"/>
            <a:ext cx="8804783" cy="3333783"/>
            <a:chOff x="0" y="0"/>
            <a:chExt cx="11739711" cy="444504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11739711" cy="884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502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11367"/>
              <a:ext cx="11739711" cy="3333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22304" indent="-311152" lvl="1">
                <a:lnSpc>
                  <a:spcPts val="4035"/>
                </a:lnSpc>
                <a:buFont typeface="Arial"/>
                <a:buChar char="•"/>
              </a:pPr>
              <a:r>
                <a:rPr lang="en-US" sz="2882" spc="57">
                  <a:solidFill>
                    <a:srgbClr val="FFFFFF"/>
                  </a:solidFill>
                  <a:latin typeface="Klein"/>
                </a:rPr>
                <a:t>Iterative design and refinements based on user research help create interfaces with optimal visual hierarchy and layout, enhancing usability and user experience.</a:t>
              </a:r>
            </a:p>
            <a:p>
              <a:pPr algn="ctr">
                <a:lnSpc>
                  <a:spcPts val="403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492899" y="4143019"/>
            <a:ext cx="6088495" cy="79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40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7426" y="6804865"/>
            <a:ext cx="6393306" cy="5857866"/>
          </a:xfrm>
          <a:custGeom>
            <a:avLst/>
            <a:gdLst/>
            <a:ahLst/>
            <a:cxnLst/>
            <a:rect r="r" b="b" t="t" l="l"/>
            <a:pathLst>
              <a:path h="5857866" w="6393306">
                <a:moveTo>
                  <a:pt x="0" y="0"/>
                </a:moveTo>
                <a:lnTo>
                  <a:pt x="6393306" y="0"/>
                </a:lnTo>
                <a:lnTo>
                  <a:pt x="6393306" y="5857866"/>
                </a:lnTo>
                <a:lnTo>
                  <a:pt x="0" y="585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134047" y="8032613"/>
            <a:ext cx="886970" cy="0"/>
          </a:xfrm>
          <a:prstGeom prst="line">
            <a:avLst/>
          </a:prstGeom>
          <a:ln cap="flat" w="28575">
            <a:solidFill>
              <a:srgbClr val="0B00B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134047" y="5975213"/>
            <a:ext cx="886970" cy="0"/>
          </a:xfrm>
          <a:prstGeom prst="line">
            <a:avLst/>
          </a:prstGeom>
          <a:ln cap="flat" w="28575">
            <a:solidFill>
              <a:srgbClr val="0B00B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134047" y="1860413"/>
            <a:ext cx="886970" cy="0"/>
          </a:xfrm>
          <a:prstGeom prst="line">
            <a:avLst/>
          </a:prstGeom>
          <a:ln cap="flat" w="28575">
            <a:solidFill>
              <a:srgbClr val="E05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134047" y="3917813"/>
            <a:ext cx="886970" cy="0"/>
          </a:xfrm>
          <a:prstGeom prst="line">
            <a:avLst/>
          </a:prstGeom>
          <a:ln cap="flat" w="28575">
            <a:solidFill>
              <a:srgbClr val="E05D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08140" y="1028700"/>
            <a:ext cx="8115300" cy="5040476"/>
            <a:chOff x="0" y="0"/>
            <a:chExt cx="10820400" cy="67206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10820400" cy="4526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80">
                  <a:solidFill>
                    <a:srgbClr val="100F0D"/>
                  </a:solidFill>
                  <a:latin typeface="Klein Black Bold"/>
                </a:rPr>
                <a:t>TYPOGRAPHY AND READABILITY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840400"/>
              <a:ext cx="10820400" cy="188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 spc="54">
                  <a:solidFill>
                    <a:srgbClr val="100F0D"/>
                  </a:solidFill>
                  <a:latin typeface="Klein"/>
                </a:rPr>
                <a:t>Typography choices significantly impact the legibility and readability of text in HCI interfaces.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704113" y="1255089"/>
            <a:ext cx="3914871" cy="116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43">
                <a:solidFill>
                  <a:srgbClr val="100F0D"/>
                </a:solidFill>
                <a:latin typeface="Klein"/>
              </a:rPr>
              <a:t>Factors to consider include font type, size, spacing, and contrast.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04113" y="3117276"/>
            <a:ext cx="3914871" cy="155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43">
                <a:solidFill>
                  <a:srgbClr val="100F0D"/>
                </a:solidFill>
                <a:latin typeface="Klein"/>
              </a:rPr>
              <a:t>Thoughtful typography enhances comprehension and reduces eye strain for users.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04113" y="4784250"/>
            <a:ext cx="3914871" cy="233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43">
                <a:solidFill>
                  <a:srgbClr val="100F0D"/>
                </a:solidFill>
                <a:latin typeface="Klein"/>
              </a:rPr>
              <a:t>HCI designers need to carefully consider typography choices to ensure that text is clear, readable, and accessible to a wide range of users.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04113" y="7399498"/>
            <a:ext cx="3914871" cy="233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43">
                <a:solidFill>
                  <a:srgbClr val="100F0D"/>
                </a:solidFill>
                <a:latin typeface="Klein"/>
              </a:rPr>
              <a:t>Contrast between the text and background is crucial for users with visual impairments or in situations with varying lighting conditions.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94990" y="0"/>
            <a:ext cx="7993010" cy="10287000"/>
            <a:chOff x="0" y="0"/>
            <a:chExt cx="1065734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149" t="0" r="11149" b="0"/>
            <a:stretch>
              <a:fillRect/>
            </a:stretch>
          </p:blipFill>
          <p:spPr>
            <a:xfrm flipH="false" flipV="false">
              <a:off x="0" y="0"/>
              <a:ext cx="1065734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true" rot="0">
            <a:off x="-1573240" y="-330611"/>
            <a:ext cx="3439749" cy="3220465"/>
          </a:xfrm>
          <a:custGeom>
            <a:avLst/>
            <a:gdLst/>
            <a:ahLst/>
            <a:cxnLst/>
            <a:rect r="r" b="b" t="t" l="l"/>
            <a:pathLst>
              <a:path h="3220465" w="3439749">
                <a:moveTo>
                  <a:pt x="0" y="3220464"/>
                </a:moveTo>
                <a:lnTo>
                  <a:pt x="3439749" y="3220464"/>
                </a:lnTo>
                <a:lnTo>
                  <a:pt x="3439749" y="0"/>
                </a:lnTo>
                <a:lnTo>
                  <a:pt x="0" y="0"/>
                </a:lnTo>
                <a:lnTo>
                  <a:pt x="0" y="322046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19653" y="8810643"/>
            <a:ext cx="4532162" cy="3886329"/>
          </a:xfrm>
          <a:custGeom>
            <a:avLst/>
            <a:gdLst/>
            <a:ahLst/>
            <a:cxnLst/>
            <a:rect r="r" b="b" t="t" l="l"/>
            <a:pathLst>
              <a:path h="3886329" w="4532162">
                <a:moveTo>
                  <a:pt x="0" y="0"/>
                </a:moveTo>
                <a:lnTo>
                  <a:pt x="4532162" y="0"/>
                </a:lnTo>
                <a:lnTo>
                  <a:pt x="4532162" y="3886328"/>
                </a:lnTo>
                <a:lnTo>
                  <a:pt x="0" y="3886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3849" y="1782700"/>
            <a:ext cx="8115300" cy="7849454"/>
            <a:chOff x="0" y="0"/>
            <a:chExt cx="10820400" cy="104659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7150"/>
              <a:ext cx="10820400" cy="2515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87"/>
                </a:lnSpc>
              </a:pPr>
              <a:r>
                <a:rPr lang="en-US" sz="6624" spc="66">
                  <a:solidFill>
                    <a:srgbClr val="100F0D"/>
                  </a:solidFill>
                  <a:latin typeface="Klein Black Bold"/>
                </a:rPr>
                <a:t>TYPOGRAPHY AND READABILITY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96560"/>
              <a:ext cx="10820400" cy="7269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82713" indent="-241356" lvl="1">
                <a:lnSpc>
                  <a:spcPts val="3130"/>
                </a:lnSpc>
                <a:buFont typeface="Arial"/>
                <a:buChar char="•"/>
              </a:pPr>
              <a:r>
                <a:rPr lang="en-US" sz="2235" spc="44">
                  <a:solidFill>
                    <a:srgbClr val="100F0D"/>
                  </a:solidFill>
                  <a:latin typeface="Klein"/>
                </a:rPr>
                <a:t>Typeface weight and style variations, such as bold or italic, can be used to emphasize important information and hierarchy within the text.</a:t>
              </a:r>
            </a:p>
            <a:p>
              <a:pPr>
                <a:lnSpc>
                  <a:spcPts val="3130"/>
                </a:lnSpc>
              </a:pPr>
            </a:p>
            <a:p>
              <a:pPr marL="482713" indent="-241356" lvl="1">
                <a:lnSpc>
                  <a:spcPts val="3130"/>
                </a:lnSpc>
                <a:buFont typeface="Arial"/>
                <a:buChar char="•"/>
              </a:pPr>
              <a:r>
                <a:rPr lang="en-US" sz="2235" spc="44">
                  <a:solidFill>
                    <a:srgbClr val="100F0D"/>
                  </a:solidFill>
                  <a:latin typeface="Klein"/>
                </a:rPr>
                <a:t>Text chunking, using headings, subheadings, and bullet points, helps break content into manageable sections, enhancing readability and information organization.</a:t>
              </a:r>
            </a:p>
            <a:p>
              <a:pPr>
                <a:lnSpc>
                  <a:spcPts val="3130"/>
                </a:lnSpc>
              </a:pPr>
            </a:p>
            <a:p>
              <a:pPr marL="482713" indent="-241356" lvl="1">
                <a:lnSpc>
                  <a:spcPts val="3130"/>
                </a:lnSpc>
                <a:buFont typeface="Arial"/>
                <a:buChar char="•"/>
              </a:pPr>
              <a:r>
                <a:rPr lang="en-US" sz="2235" spc="44">
                  <a:solidFill>
                    <a:srgbClr val="100F0D"/>
                  </a:solidFill>
                  <a:latin typeface="Klein"/>
                </a:rPr>
                <a:t>Hierarchical typography, using different font sizes and styles, helps users understand the importance and relationships between different elements</a:t>
              </a:r>
            </a:p>
            <a:p>
              <a:pPr>
                <a:lnSpc>
                  <a:spcPts val="3130"/>
                </a:lnSpc>
              </a:pPr>
            </a:p>
            <a:p>
              <a:pPr>
                <a:lnSpc>
                  <a:spcPts val="3130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13380" y="-912296"/>
            <a:ext cx="2936028" cy="3026833"/>
          </a:xfrm>
          <a:custGeom>
            <a:avLst/>
            <a:gdLst/>
            <a:ahLst/>
            <a:cxnLst/>
            <a:rect r="r" b="b" t="t" l="l"/>
            <a:pathLst>
              <a:path h="3026833" w="2936028">
                <a:moveTo>
                  <a:pt x="0" y="0"/>
                </a:moveTo>
                <a:lnTo>
                  <a:pt x="2936027" y="0"/>
                </a:lnTo>
                <a:lnTo>
                  <a:pt x="2936027" y="3026833"/>
                </a:lnTo>
                <a:lnTo>
                  <a:pt x="0" y="3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016898" y="898536"/>
            <a:ext cx="3677885" cy="2432001"/>
          </a:xfrm>
          <a:custGeom>
            <a:avLst/>
            <a:gdLst/>
            <a:ahLst/>
            <a:cxnLst/>
            <a:rect r="r" b="b" t="t" l="l"/>
            <a:pathLst>
              <a:path h="2432001" w="3677885">
                <a:moveTo>
                  <a:pt x="3677885" y="2432002"/>
                </a:moveTo>
                <a:lnTo>
                  <a:pt x="0" y="2432002"/>
                </a:lnTo>
                <a:lnTo>
                  <a:pt x="0" y="0"/>
                </a:lnTo>
                <a:lnTo>
                  <a:pt x="3677885" y="0"/>
                </a:lnTo>
                <a:lnTo>
                  <a:pt x="3677885" y="243200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935279">
            <a:off x="16244791" y="5279065"/>
            <a:ext cx="2673205" cy="5128450"/>
          </a:xfrm>
          <a:custGeom>
            <a:avLst/>
            <a:gdLst/>
            <a:ahLst/>
            <a:cxnLst/>
            <a:rect r="r" b="b" t="t" l="l"/>
            <a:pathLst>
              <a:path h="5128450" w="2673205">
                <a:moveTo>
                  <a:pt x="2673205" y="0"/>
                </a:moveTo>
                <a:lnTo>
                  <a:pt x="0" y="0"/>
                </a:lnTo>
                <a:lnTo>
                  <a:pt x="0" y="5128450"/>
                </a:lnTo>
                <a:lnTo>
                  <a:pt x="2673205" y="5128450"/>
                </a:lnTo>
                <a:lnTo>
                  <a:pt x="267320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687533" y="8174780"/>
            <a:ext cx="3118765" cy="2919944"/>
          </a:xfrm>
          <a:custGeom>
            <a:avLst/>
            <a:gdLst/>
            <a:ahLst/>
            <a:cxnLst/>
            <a:rect r="r" b="b" t="t" l="l"/>
            <a:pathLst>
              <a:path h="2919944" w="3118765">
                <a:moveTo>
                  <a:pt x="3118765" y="2919944"/>
                </a:moveTo>
                <a:lnTo>
                  <a:pt x="0" y="2919944"/>
                </a:lnTo>
                <a:lnTo>
                  <a:pt x="0" y="0"/>
                </a:lnTo>
                <a:lnTo>
                  <a:pt x="3118765" y="0"/>
                </a:lnTo>
                <a:lnTo>
                  <a:pt x="3118765" y="291994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6435" y="2622845"/>
            <a:ext cx="14695691" cy="157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15019" indent="-407509" lvl="1">
              <a:lnSpc>
                <a:spcPts val="4152"/>
              </a:lnSpc>
              <a:buFont typeface="Arial"/>
              <a:buChar char="•"/>
            </a:pPr>
            <a:r>
              <a:rPr lang="en-US" sz="3774" spc="37">
                <a:solidFill>
                  <a:srgbClr val="FFFFFF"/>
                </a:solidFill>
                <a:latin typeface="Klein Black Bold"/>
              </a:rPr>
              <a:t>CAREFUL CONSIDERATION OF THE OPTIMAL LINE LENGTH PREVENTS USERS FROM LOSING THEIR PLACE WHILE READING AND IMPROVES COMPREHENSION.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6916" y="5172075"/>
            <a:ext cx="15012384" cy="153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86677" indent="-393339" lvl="1">
              <a:lnSpc>
                <a:spcPts val="4008"/>
              </a:lnSpc>
              <a:buFont typeface="Arial"/>
              <a:buChar char="•"/>
            </a:pPr>
            <a:r>
              <a:rPr lang="en-US" sz="3643" spc="36">
                <a:solidFill>
                  <a:srgbClr val="FFFFFF"/>
                </a:solidFill>
                <a:latin typeface="Klein Black Bold"/>
              </a:rPr>
              <a:t>AVOIDING EXCESSIVE USE OF ALL CAPITAL LETTERS ENHANCES READABILITY, AS IT SLOWS DOWN READING SPEED AND CAN GIVE THE IMPRESSION OF SHOUTING.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027605" y="5143500"/>
          <a:ext cx="6330805" cy="4000500"/>
        </p:xfrm>
        <a:graphic>
          <a:graphicData uri="http://schemas.openxmlformats.org/drawingml/2006/table">
            <a:tbl>
              <a:tblPr/>
              <a:tblGrid>
                <a:gridCol w="1753228"/>
                <a:gridCol w="4577576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Overview of Human Vision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Visual Perception and Cognition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 Color Perception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 Visual Hierarchy and Layout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929590" y="5143500"/>
          <a:ext cx="6330805" cy="5057775"/>
        </p:xfrm>
        <a:graphic>
          <a:graphicData uri="http://schemas.openxmlformats.org/drawingml/2006/table">
            <a:tbl>
              <a:tblPr/>
              <a:tblGrid>
                <a:gridCol w="1753228"/>
                <a:gridCol w="4577576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Typography and Readability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Display Resolution and Pixel Density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Motion and Animation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Accessibility and Universal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00F0D"/>
                          </a:solidFill>
                          <a:latin typeface="Klein"/>
                        </a:rPr>
                        <a:t> Usability Testing and User Feedback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0" y="0"/>
            <a:ext cx="18288000" cy="3509120"/>
            <a:chOff x="0" y="0"/>
            <a:chExt cx="4816593" cy="9242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924213"/>
            </a:xfrm>
            <a:custGeom>
              <a:avLst/>
              <a:gdLst/>
              <a:ahLst/>
              <a:cxnLst/>
              <a:rect r="r" b="b" t="t" l="l"/>
              <a:pathLst>
                <a:path h="92421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24213"/>
                  </a:lnTo>
                  <a:lnTo>
                    <a:pt x="0" y="924213"/>
                  </a:ln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21704" y="1214810"/>
            <a:ext cx="580121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80">
                <a:solidFill>
                  <a:srgbClr val="FFFFFF"/>
                </a:solidFill>
                <a:latin typeface="Klein Black Bold"/>
              </a:rPr>
              <a:t>AGENDA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14531" y="-2702469"/>
            <a:ext cx="4551224" cy="5410073"/>
          </a:xfrm>
          <a:custGeom>
            <a:avLst/>
            <a:gdLst/>
            <a:ahLst/>
            <a:cxnLst/>
            <a:rect r="r" b="b" t="t" l="l"/>
            <a:pathLst>
              <a:path h="5410073" w="4551224">
                <a:moveTo>
                  <a:pt x="0" y="0"/>
                </a:moveTo>
                <a:lnTo>
                  <a:pt x="4551224" y="0"/>
                </a:lnTo>
                <a:lnTo>
                  <a:pt x="4551224" y="5410073"/>
                </a:lnTo>
                <a:lnTo>
                  <a:pt x="0" y="541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199504" y="2707604"/>
            <a:ext cx="5091330" cy="1953798"/>
          </a:xfrm>
          <a:custGeom>
            <a:avLst/>
            <a:gdLst/>
            <a:ahLst/>
            <a:cxnLst/>
            <a:rect r="r" b="b" t="t" l="l"/>
            <a:pathLst>
              <a:path h="1953798" w="5091330">
                <a:moveTo>
                  <a:pt x="0" y="0"/>
                </a:moveTo>
                <a:lnTo>
                  <a:pt x="5091330" y="0"/>
                </a:lnTo>
                <a:lnTo>
                  <a:pt x="5091330" y="1953798"/>
                </a:lnTo>
                <a:lnTo>
                  <a:pt x="0" y="1953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58410" y="574067"/>
            <a:ext cx="2290156" cy="2360985"/>
          </a:xfrm>
          <a:custGeom>
            <a:avLst/>
            <a:gdLst/>
            <a:ahLst/>
            <a:cxnLst/>
            <a:rect r="r" b="b" t="t" l="l"/>
            <a:pathLst>
              <a:path h="2360985" w="2290156">
                <a:moveTo>
                  <a:pt x="0" y="0"/>
                </a:moveTo>
                <a:lnTo>
                  <a:pt x="2290155" y="0"/>
                </a:lnTo>
                <a:lnTo>
                  <a:pt x="2290155" y="2360985"/>
                </a:lnTo>
                <a:lnTo>
                  <a:pt x="0" y="236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47608" cy="10287000"/>
            <a:chOff x="0" y="0"/>
            <a:chExt cx="198784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78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87847">
                  <a:moveTo>
                    <a:pt x="0" y="0"/>
                  </a:moveTo>
                  <a:lnTo>
                    <a:pt x="1987847" y="0"/>
                  </a:lnTo>
                  <a:lnTo>
                    <a:pt x="19878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144000" y="1400521"/>
          <a:ext cx="7652837" cy="8763153"/>
        </p:xfrm>
        <a:graphic>
          <a:graphicData uri="http://schemas.openxmlformats.org/drawingml/2006/table">
            <a:tbl>
              <a:tblPr/>
              <a:tblGrid>
                <a:gridCol w="7652837"/>
              </a:tblGrid>
              <a:tr h="148705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00F0D"/>
                          </a:solidFill>
                          <a:latin typeface="Klein"/>
                        </a:rPr>
                        <a:t>Display resolution and pixel density affect the clarity and quality of visual displays.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395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00F0D"/>
                          </a:solidFill>
                          <a:latin typeface="Klein"/>
                        </a:rPr>
                        <a:t>Higher resolutions and pixel densities enable sharper images and text.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00F0D"/>
                          </a:solidFill>
                          <a:latin typeface="Klein"/>
                        </a:rPr>
                        <a:t>Designing for different device types and viewing distances requires considering various display capabilities.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4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00F0D"/>
                          </a:solidFill>
                          <a:latin typeface="Klein"/>
                        </a:rPr>
                        <a:t>Viewing distance is also a crucial factor to consider when designing for different displays, as the distance at which users interact with the interface can impact readability and visibility.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4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00F0D"/>
                          </a:solidFill>
                          <a:latin typeface="Klein"/>
                        </a:rPr>
                        <a:t>Designers need to be aware of the display resolution and pixel density constraints of the target devices and adapt their designs accordingly.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05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5221181" y="7825903"/>
            <a:ext cx="3510157" cy="3729251"/>
          </a:xfrm>
          <a:custGeom>
            <a:avLst/>
            <a:gdLst/>
            <a:ahLst/>
            <a:cxnLst/>
            <a:rect r="r" b="b" t="t" l="l"/>
            <a:pathLst>
              <a:path h="3729251" w="3510157">
                <a:moveTo>
                  <a:pt x="0" y="0"/>
                </a:moveTo>
                <a:lnTo>
                  <a:pt x="3510158" y="0"/>
                </a:lnTo>
                <a:lnTo>
                  <a:pt x="3510158" y="3729251"/>
                </a:lnTo>
                <a:lnTo>
                  <a:pt x="0" y="3729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33862" y="-1722589"/>
            <a:ext cx="3466845" cy="3445178"/>
          </a:xfrm>
          <a:custGeom>
            <a:avLst/>
            <a:gdLst/>
            <a:ahLst/>
            <a:cxnLst/>
            <a:rect r="r" b="b" t="t" l="l"/>
            <a:pathLst>
              <a:path h="3445178" w="3466845">
                <a:moveTo>
                  <a:pt x="0" y="0"/>
                </a:moveTo>
                <a:lnTo>
                  <a:pt x="3466846" y="0"/>
                </a:lnTo>
                <a:lnTo>
                  <a:pt x="3466846" y="3445178"/>
                </a:lnTo>
                <a:lnTo>
                  <a:pt x="0" y="3445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128313" y="-3253800"/>
            <a:ext cx="2621777" cy="5029789"/>
          </a:xfrm>
          <a:custGeom>
            <a:avLst/>
            <a:gdLst/>
            <a:ahLst/>
            <a:cxnLst/>
            <a:rect r="r" b="b" t="t" l="l"/>
            <a:pathLst>
              <a:path h="5029789" w="2621777">
                <a:moveTo>
                  <a:pt x="0" y="0"/>
                </a:moveTo>
                <a:lnTo>
                  <a:pt x="2621777" y="0"/>
                </a:lnTo>
                <a:lnTo>
                  <a:pt x="2621777" y="5029789"/>
                </a:lnTo>
                <a:lnTo>
                  <a:pt x="0" y="502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2575" y="3857737"/>
            <a:ext cx="7535566" cy="1886419"/>
            <a:chOff x="0" y="0"/>
            <a:chExt cx="10047422" cy="251522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10047422" cy="1858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0"/>
                </a:lnSpc>
              </a:pPr>
              <a:r>
                <a:rPr lang="en-US" sz="4882" spc="48">
                  <a:solidFill>
                    <a:srgbClr val="FFFFFF"/>
                  </a:solidFill>
                  <a:latin typeface="Klein Black Bold"/>
                </a:rPr>
                <a:t>DISPLAY RESOLUTION AND PIXEL DENSITY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204894"/>
              <a:ext cx="10047422" cy="310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18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0213" y="878618"/>
            <a:ext cx="15207574" cy="189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7"/>
              </a:lnSpc>
              <a:spcBef>
                <a:spcPct val="0"/>
              </a:spcBef>
            </a:pPr>
            <a:r>
              <a:rPr lang="en-US" sz="6652" spc="66">
                <a:solidFill>
                  <a:srgbClr val="FFFFFF"/>
                </a:solidFill>
                <a:latin typeface="Klein Black Bold"/>
              </a:rPr>
              <a:t>DISPLAY RESOLUTION AND PIXEL DENSITY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87869"/>
            <a:ext cx="10187254" cy="277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0339" indent="-360170" lvl="1">
              <a:lnSpc>
                <a:spcPts val="3670"/>
              </a:lnSpc>
              <a:buFont typeface="Arial"/>
              <a:buChar char="•"/>
            </a:pPr>
            <a:r>
              <a:rPr lang="en-US" sz="3336" spc="33">
                <a:solidFill>
                  <a:srgbClr val="FFFFFF"/>
                </a:solidFill>
                <a:latin typeface="Klein Black"/>
              </a:rPr>
              <a:t>THE BALANCE BETWEEN DISPLAY RESOLUTION AND DEVICE PERFORMANCE SHOULD BE CONSIDERED TO ENSURE SMOOTH AND RESPONSIVE USER INTERACTIONS.</a:t>
            </a:r>
          </a:p>
          <a:p>
            <a:pPr algn="ctr">
              <a:lnSpc>
                <a:spcPts val="367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87517"/>
            <a:ext cx="10080411" cy="277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8500" indent="-359250" lvl="1">
              <a:lnSpc>
                <a:spcPts val="3660"/>
              </a:lnSpc>
              <a:buFont typeface="Arial"/>
              <a:buChar char="•"/>
            </a:pPr>
            <a:r>
              <a:rPr lang="en-US" sz="3327" spc="33">
                <a:solidFill>
                  <a:srgbClr val="FFFFFF"/>
                </a:solidFill>
                <a:latin typeface="Klein Black"/>
              </a:rPr>
              <a:t>CONTENT SCALING TECHNIQUES, SUCH AS DYNAMIC SCALING OR RESOLUTION-INDEPENDENT DESIGN, HELP MAINTAIN VISUAL CONSISTENCY ACROSS DIFFERENT RESOLUTIONS AND PIXEL DENSITIES.</a:t>
            </a:r>
          </a:p>
          <a:p>
            <a:pPr algn="ctr">
              <a:lnSpc>
                <a:spcPts val="36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694600" y="3964044"/>
            <a:ext cx="5986493" cy="405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1563" indent="-350781" lvl="1">
              <a:lnSpc>
                <a:spcPts val="3574"/>
              </a:lnSpc>
              <a:buFont typeface="Arial"/>
              <a:buChar char="•"/>
            </a:pPr>
            <a:r>
              <a:rPr lang="en-US" sz="3249" spc="32">
                <a:solidFill>
                  <a:srgbClr val="FFFFFF"/>
                </a:solidFill>
                <a:latin typeface="Klein Black Bold"/>
              </a:rPr>
              <a:t>BALANCING THE USE OF HIGH-RESOLUTION IMAGERY AND THE FILE SIZE TO OPTIMIZE LOADING TIMES AND BANDWIDTH USAGE IS IMPORTANT FOR USER EXPERIENCE.</a:t>
            </a:r>
          </a:p>
          <a:p>
            <a:pPr algn="ctr">
              <a:lnSpc>
                <a:spcPts val="357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13380" y="-912296"/>
            <a:ext cx="2936028" cy="3026833"/>
          </a:xfrm>
          <a:custGeom>
            <a:avLst/>
            <a:gdLst/>
            <a:ahLst/>
            <a:cxnLst/>
            <a:rect r="r" b="b" t="t" l="l"/>
            <a:pathLst>
              <a:path h="3026833" w="2936028">
                <a:moveTo>
                  <a:pt x="0" y="0"/>
                </a:moveTo>
                <a:lnTo>
                  <a:pt x="2936027" y="0"/>
                </a:lnTo>
                <a:lnTo>
                  <a:pt x="2936027" y="3026833"/>
                </a:lnTo>
                <a:lnTo>
                  <a:pt x="0" y="3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935279">
            <a:off x="16951398" y="6694075"/>
            <a:ext cx="2673205" cy="5128450"/>
          </a:xfrm>
          <a:custGeom>
            <a:avLst/>
            <a:gdLst/>
            <a:ahLst/>
            <a:cxnLst/>
            <a:rect r="r" b="b" t="t" l="l"/>
            <a:pathLst>
              <a:path h="5128450" w="2673205">
                <a:moveTo>
                  <a:pt x="2673204" y="0"/>
                </a:moveTo>
                <a:lnTo>
                  <a:pt x="0" y="0"/>
                </a:lnTo>
                <a:lnTo>
                  <a:pt x="0" y="5128450"/>
                </a:lnTo>
                <a:lnTo>
                  <a:pt x="2673204" y="5128450"/>
                </a:lnTo>
                <a:lnTo>
                  <a:pt x="267320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12651" y="7280810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8046" y="-956736"/>
            <a:ext cx="4375616" cy="1985436"/>
          </a:xfrm>
          <a:custGeom>
            <a:avLst/>
            <a:gdLst/>
            <a:ahLst/>
            <a:cxnLst/>
            <a:rect r="r" b="b" t="t" l="l"/>
            <a:pathLst>
              <a:path h="1985436" w="4375616">
                <a:moveTo>
                  <a:pt x="0" y="0"/>
                </a:moveTo>
                <a:lnTo>
                  <a:pt x="4375616" y="0"/>
                </a:lnTo>
                <a:lnTo>
                  <a:pt x="4375616" y="1985436"/>
                </a:lnTo>
                <a:lnTo>
                  <a:pt x="0" y="198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864" y="1462561"/>
            <a:ext cx="11224042" cy="20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45"/>
              </a:lnSpc>
            </a:pPr>
            <a:r>
              <a:rPr lang="en-US" sz="7223" spc="72">
                <a:solidFill>
                  <a:srgbClr val="FFFFFF"/>
                </a:solidFill>
                <a:latin typeface="Klein Black Bold"/>
              </a:rPr>
              <a:t>DISPLAY RESOLUTION AND PIXEL DENSITY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306628"/>
            <a:ext cx="13578565" cy="2601189"/>
            <a:chOff x="0" y="0"/>
            <a:chExt cx="18104753" cy="34682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49382"/>
              <a:ext cx="18104753" cy="2818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60">
                  <a:solidFill>
                    <a:srgbClr val="FFFFFF"/>
                  </a:solidFill>
                  <a:latin typeface="Klein Bold"/>
                </a:rPr>
                <a:t>HIGHR RESOLUTION DISPLAYS CAN ENHANCE THE VISUAL APPEAL OF MULTIMEDIA CONTENT, SUCH AS IMAGES, VIDEOS, AND ANIMATIONS, WITHIN INTERFACES.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8104753" cy="493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376634"/>
            <a:ext cx="13792763" cy="2441720"/>
            <a:chOff x="0" y="0"/>
            <a:chExt cx="18390350" cy="325562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14424"/>
              <a:ext cx="18390350" cy="2641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42"/>
                </a:lnSpc>
                <a:spcBef>
                  <a:spcPct val="0"/>
                </a:spcBef>
              </a:pPr>
              <a:r>
                <a:rPr lang="en-US" sz="2816" spc="56">
                  <a:solidFill>
                    <a:srgbClr val="FFFFFF"/>
                  </a:solidFill>
                  <a:latin typeface="Klein Bold"/>
                </a:rPr>
                <a:t>OPTIMIZATION OF USER INTERFACE ELEMENTS, SUCH AS BUTTONS AND TOUCH TARGETS, SHOULD ACCOUNT FOR DIFFERENT PIXEL DENSITIES TO MAINTAIN USABILITY AND ACCURACY OF INTERACTION.</a:t>
              </a:r>
            </a:p>
            <a:p>
              <a:pPr>
                <a:lnSpc>
                  <a:spcPts val="3942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8390350" cy="456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9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556516"/>
            <a:ext cx="14725982" cy="2601189"/>
            <a:chOff x="0" y="0"/>
            <a:chExt cx="19634643" cy="346825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49382"/>
              <a:ext cx="19634643" cy="28188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60">
                  <a:solidFill>
                    <a:srgbClr val="FFFFFF"/>
                  </a:solidFill>
                  <a:latin typeface="Klein Bold"/>
                </a:rPr>
                <a:t>CONTINUAL ADVANCEMENTS IN DISPLAY TECHNOLOGY AND INCREASED PIXEL DENSITY OFFER NEW OPPORTUNITIES FOR CREATING VISUALLY STUNNING AND IMMERSIVE HCI INTERFACES.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19634643" cy="493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94990" y="0"/>
            <a:ext cx="7993010" cy="10287000"/>
            <a:chOff x="0" y="0"/>
            <a:chExt cx="1065734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862" t="0" r="20862" b="0"/>
            <a:stretch>
              <a:fillRect/>
            </a:stretch>
          </p:blipFill>
          <p:spPr>
            <a:xfrm flipH="false" flipV="false">
              <a:off x="0" y="0"/>
              <a:ext cx="1065734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true" rot="0">
            <a:off x="-1573240" y="-330611"/>
            <a:ext cx="3439749" cy="3220465"/>
          </a:xfrm>
          <a:custGeom>
            <a:avLst/>
            <a:gdLst/>
            <a:ahLst/>
            <a:cxnLst/>
            <a:rect r="r" b="b" t="t" l="l"/>
            <a:pathLst>
              <a:path h="3220465" w="3439749">
                <a:moveTo>
                  <a:pt x="0" y="3220464"/>
                </a:moveTo>
                <a:lnTo>
                  <a:pt x="3439749" y="3220464"/>
                </a:lnTo>
                <a:lnTo>
                  <a:pt x="3439749" y="0"/>
                </a:lnTo>
                <a:lnTo>
                  <a:pt x="0" y="0"/>
                </a:lnTo>
                <a:lnTo>
                  <a:pt x="0" y="322046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19653" y="8810643"/>
            <a:ext cx="4532162" cy="3886329"/>
          </a:xfrm>
          <a:custGeom>
            <a:avLst/>
            <a:gdLst/>
            <a:ahLst/>
            <a:cxnLst/>
            <a:rect r="r" b="b" t="t" l="l"/>
            <a:pathLst>
              <a:path h="3886329" w="4532162">
                <a:moveTo>
                  <a:pt x="0" y="0"/>
                </a:moveTo>
                <a:lnTo>
                  <a:pt x="4532162" y="0"/>
                </a:lnTo>
                <a:lnTo>
                  <a:pt x="4532162" y="3886328"/>
                </a:lnTo>
                <a:lnTo>
                  <a:pt x="0" y="3886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689234"/>
            <a:ext cx="8273409" cy="8593334"/>
            <a:chOff x="0" y="0"/>
            <a:chExt cx="11031212" cy="1145777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1031212" cy="304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spc="80">
                  <a:solidFill>
                    <a:srgbClr val="FFFFFF"/>
                  </a:solidFill>
                  <a:latin typeface="Klein Black Bold"/>
                </a:rPr>
                <a:t>MOTION AND ANIMATION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862544"/>
              <a:ext cx="11031212" cy="7595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82930" indent="-291465" lvl="1">
                <a:lnSpc>
                  <a:spcPts val="3779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FFFF"/>
                  </a:solidFill>
                  <a:latin typeface="Klein"/>
                </a:rPr>
                <a:t>Motion and animation can provide visual cues and enhance user engagement in HCI</a:t>
              </a:r>
            </a:p>
            <a:p>
              <a:pPr>
                <a:lnSpc>
                  <a:spcPts val="3779"/>
                </a:lnSpc>
              </a:pPr>
              <a:r>
                <a:rPr lang="en-US" sz="2700" spc="54">
                  <a:solidFill>
                    <a:srgbClr val="FFFFFF"/>
                  </a:solidFill>
                  <a:latin typeface="Klein"/>
                </a:rPr>
                <a:t>.</a:t>
              </a:r>
            </a:p>
            <a:p>
              <a:pPr marL="582930" indent="-291465" lvl="1">
                <a:lnSpc>
                  <a:spcPts val="3779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FFFF"/>
                  </a:solidFill>
                  <a:latin typeface="Klein"/>
                </a:rPr>
                <a:t>Consideration of motion sensitivity and smoothness is crucial to prevent discomfort or distraction.</a:t>
              </a:r>
            </a:p>
            <a:p>
              <a:pPr>
                <a:lnSpc>
                  <a:spcPts val="3779"/>
                </a:lnSpc>
              </a:pPr>
            </a:p>
            <a:p>
              <a:pPr marL="582930" indent="-291465" lvl="1">
                <a:lnSpc>
                  <a:spcPts val="3779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FFFF"/>
                  </a:solidFill>
                  <a:latin typeface="Klein"/>
                </a:rPr>
                <a:t>Purposeful animation should improve usability and not overshadow the primary content.</a:t>
              </a:r>
            </a:p>
            <a:p>
              <a:pPr>
                <a:lnSpc>
                  <a:spcPts val="3779"/>
                </a:lnSpc>
              </a:pPr>
            </a:p>
            <a:p>
              <a:pPr>
                <a:lnSpc>
                  <a:spcPts val="377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12651" y="7280810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8046" y="-956736"/>
            <a:ext cx="4375616" cy="1985436"/>
          </a:xfrm>
          <a:custGeom>
            <a:avLst/>
            <a:gdLst/>
            <a:ahLst/>
            <a:cxnLst/>
            <a:rect r="r" b="b" t="t" l="l"/>
            <a:pathLst>
              <a:path h="1985436" w="4375616">
                <a:moveTo>
                  <a:pt x="0" y="0"/>
                </a:moveTo>
                <a:lnTo>
                  <a:pt x="4375616" y="0"/>
                </a:lnTo>
                <a:lnTo>
                  <a:pt x="4375616" y="1985436"/>
                </a:lnTo>
                <a:lnTo>
                  <a:pt x="0" y="198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08245" y="2447941"/>
            <a:ext cx="7579755" cy="5050012"/>
          </a:xfrm>
          <a:custGeom>
            <a:avLst/>
            <a:gdLst/>
            <a:ahLst/>
            <a:cxnLst/>
            <a:rect r="r" b="b" t="t" l="l"/>
            <a:pathLst>
              <a:path h="5050012" w="7579755">
                <a:moveTo>
                  <a:pt x="0" y="0"/>
                </a:moveTo>
                <a:lnTo>
                  <a:pt x="7579755" y="0"/>
                </a:lnTo>
                <a:lnTo>
                  <a:pt x="7579755" y="5050012"/>
                </a:lnTo>
                <a:lnTo>
                  <a:pt x="0" y="5050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5864" y="1462561"/>
            <a:ext cx="11224042" cy="20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45"/>
              </a:lnSpc>
            </a:pPr>
            <a:r>
              <a:rPr lang="en-US" sz="7223" spc="72">
                <a:solidFill>
                  <a:srgbClr val="FFFFFF"/>
                </a:solidFill>
                <a:latin typeface="Klein Black Bold"/>
              </a:rPr>
              <a:t>ACCESSIBILITY AND UNIVERSAL DESIGN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306628"/>
            <a:ext cx="7779346" cy="2067889"/>
            <a:chOff x="0" y="0"/>
            <a:chExt cx="10372461" cy="275718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49382"/>
              <a:ext cx="10372461" cy="2107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60">
                  <a:solidFill>
                    <a:srgbClr val="FFFFFF"/>
                  </a:solidFill>
                  <a:latin typeface="Klein Bold"/>
                </a:rPr>
                <a:t>ACCESSIBILITY IS A FUNDAMENTAL ASPECT OF HCI DESIGN, ENSURING EQUAL ACCESS FOR ALL USERS.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10372461" cy="493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143500"/>
            <a:ext cx="8022686" cy="2441720"/>
            <a:chOff x="0" y="0"/>
            <a:chExt cx="10696914" cy="325562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14424"/>
              <a:ext cx="10696914" cy="2641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3942"/>
                </a:lnSpc>
                <a:spcBef>
                  <a:spcPct val="0"/>
                </a:spcBef>
              </a:pPr>
              <a:r>
                <a:rPr lang="en-US" sz="2816" spc="56">
                  <a:solidFill>
                    <a:srgbClr val="FFFFFF"/>
                  </a:solidFill>
                  <a:latin typeface="Klein Bold"/>
                </a:rPr>
                <a:t>CONSIDERATIONS SUCH AS COLOR CONTRAST, FONT SIZE, ALTERNATIVE TEXT, AND KEYBOARD NAVIGATION IMPROVE ACCESSIBILITY.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0696914" cy="456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9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556516"/>
            <a:ext cx="7994226" cy="2067889"/>
            <a:chOff x="0" y="0"/>
            <a:chExt cx="10658968" cy="275718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49382"/>
              <a:ext cx="10658968" cy="2107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60">
                  <a:solidFill>
                    <a:srgbClr val="FFFFFF"/>
                  </a:solidFill>
                  <a:latin typeface="Klein Bold"/>
                </a:rPr>
                <a:t>UNIVERSAL DESIGN PRINCIPLES CREATE INCLUSIVE EXPERIENCES THAT BENEFIT EVERYONE, REGARDLESS OF ABILITIES.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10658968" cy="493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47608" cy="10287000"/>
            <a:chOff x="0" y="0"/>
            <a:chExt cx="198784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78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87847">
                  <a:moveTo>
                    <a:pt x="0" y="0"/>
                  </a:moveTo>
                  <a:lnTo>
                    <a:pt x="1987847" y="0"/>
                  </a:lnTo>
                  <a:lnTo>
                    <a:pt x="19878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21181" y="7825903"/>
            <a:ext cx="3510157" cy="3729251"/>
          </a:xfrm>
          <a:custGeom>
            <a:avLst/>
            <a:gdLst/>
            <a:ahLst/>
            <a:cxnLst/>
            <a:rect r="r" b="b" t="t" l="l"/>
            <a:pathLst>
              <a:path h="3729251" w="3510157">
                <a:moveTo>
                  <a:pt x="0" y="0"/>
                </a:moveTo>
                <a:lnTo>
                  <a:pt x="3510158" y="0"/>
                </a:lnTo>
                <a:lnTo>
                  <a:pt x="3510158" y="3729251"/>
                </a:lnTo>
                <a:lnTo>
                  <a:pt x="0" y="3729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25877" y="-1288827"/>
            <a:ext cx="3466845" cy="3445178"/>
          </a:xfrm>
          <a:custGeom>
            <a:avLst/>
            <a:gdLst/>
            <a:ahLst/>
            <a:cxnLst/>
            <a:rect r="r" b="b" t="t" l="l"/>
            <a:pathLst>
              <a:path h="3445178" w="3466845">
                <a:moveTo>
                  <a:pt x="0" y="0"/>
                </a:moveTo>
                <a:lnTo>
                  <a:pt x="3466846" y="0"/>
                </a:lnTo>
                <a:lnTo>
                  <a:pt x="3466846" y="3445177"/>
                </a:lnTo>
                <a:lnTo>
                  <a:pt x="0" y="344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28313" y="-3253800"/>
            <a:ext cx="2621777" cy="5029789"/>
          </a:xfrm>
          <a:custGeom>
            <a:avLst/>
            <a:gdLst/>
            <a:ahLst/>
            <a:cxnLst/>
            <a:rect r="r" b="b" t="t" l="l"/>
            <a:pathLst>
              <a:path h="5029789" w="2621777">
                <a:moveTo>
                  <a:pt x="0" y="0"/>
                </a:moveTo>
                <a:lnTo>
                  <a:pt x="2621777" y="0"/>
                </a:lnTo>
                <a:lnTo>
                  <a:pt x="2621777" y="5029789"/>
                </a:lnTo>
                <a:lnTo>
                  <a:pt x="0" y="502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541" y="2797470"/>
            <a:ext cx="7372067" cy="3456796"/>
            <a:chOff x="0" y="0"/>
            <a:chExt cx="9829423" cy="460906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47625"/>
              <a:ext cx="9829423" cy="3727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3"/>
                </a:lnSpc>
              </a:pPr>
              <a:r>
                <a:rPr lang="en-US" sz="6576" spc="65">
                  <a:solidFill>
                    <a:srgbClr val="FFFFFF"/>
                  </a:solidFill>
                  <a:latin typeface="Klein Black Bold"/>
                </a:rPr>
                <a:t>USABILITY TESTING AND USER FEEDBACK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194775"/>
              <a:ext cx="9829423" cy="414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25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9522070" y="6238970"/>
            <a:ext cx="886970" cy="0"/>
          </a:xfrm>
          <a:prstGeom prst="line">
            <a:avLst/>
          </a:prstGeom>
          <a:ln cap="flat" w="28575">
            <a:solidFill>
              <a:srgbClr val="0B00B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522070" y="2124170"/>
            <a:ext cx="886970" cy="0"/>
          </a:xfrm>
          <a:prstGeom prst="line">
            <a:avLst/>
          </a:prstGeom>
          <a:ln cap="flat" w="28575">
            <a:solidFill>
              <a:srgbClr val="E05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522070" y="4181570"/>
            <a:ext cx="886970" cy="0"/>
          </a:xfrm>
          <a:prstGeom prst="line">
            <a:avLst/>
          </a:prstGeom>
          <a:ln cap="flat" w="28575">
            <a:solidFill>
              <a:srgbClr val="E05D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713292" y="1031301"/>
            <a:ext cx="5212023" cy="208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0"/>
              </a:lnSpc>
            </a:pPr>
            <a:r>
              <a:rPr lang="en-US" sz="2928" spc="58">
                <a:solidFill>
                  <a:srgbClr val="100F0D"/>
                </a:solidFill>
                <a:latin typeface="Klein"/>
              </a:rPr>
              <a:t>Usability testing plays a critical role in evaluating the effectiveness of visual displays in HCI.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13292" y="3770400"/>
            <a:ext cx="5212023" cy="208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0"/>
              </a:lnSpc>
            </a:pPr>
            <a:r>
              <a:rPr lang="en-US" sz="2928" spc="58">
                <a:solidFill>
                  <a:srgbClr val="100F0D"/>
                </a:solidFill>
                <a:latin typeface="Klein"/>
              </a:rPr>
              <a:t>Gathering feedback from users helps identify potential issues and areas for improvement.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13292" y="6509498"/>
            <a:ext cx="5212023" cy="208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0"/>
              </a:lnSpc>
            </a:pPr>
            <a:r>
              <a:rPr lang="en-US" sz="2928" spc="58">
                <a:solidFill>
                  <a:srgbClr val="100F0D"/>
                </a:solidFill>
                <a:latin typeface="Klein"/>
              </a:rPr>
              <a:t>Iterative design based on user feedback enhances the overall user experience.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685838"/>
            <a:chOff x="0" y="0"/>
            <a:chExt cx="4816593" cy="970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70756"/>
            </a:xfrm>
            <a:custGeom>
              <a:avLst/>
              <a:gdLst/>
              <a:ahLst/>
              <a:cxnLst/>
              <a:rect r="r" b="b" t="t" l="l"/>
              <a:pathLst>
                <a:path h="97075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70756"/>
                  </a:lnTo>
                  <a:lnTo>
                    <a:pt x="0" y="9707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007563" y="-2745315"/>
            <a:ext cx="6403068" cy="5490631"/>
          </a:xfrm>
          <a:custGeom>
            <a:avLst/>
            <a:gdLst/>
            <a:ahLst/>
            <a:cxnLst/>
            <a:rect r="r" b="b" t="t" l="l"/>
            <a:pathLst>
              <a:path h="5490631" w="6403068">
                <a:moveTo>
                  <a:pt x="0" y="0"/>
                </a:moveTo>
                <a:lnTo>
                  <a:pt x="6403067" y="0"/>
                </a:lnTo>
                <a:lnTo>
                  <a:pt x="6403067" y="5490630"/>
                </a:lnTo>
                <a:lnTo>
                  <a:pt x="0" y="549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452496">
            <a:off x="16349020" y="2044273"/>
            <a:ext cx="4132820" cy="2810318"/>
          </a:xfrm>
          <a:custGeom>
            <a:avLst/>
            <a:gdLst/>
            <a:ahLst/>
            <a:cxnLst/>
            <a:rect r="r" b="b" t="t" l="l"/>
            <a:pathLst>
              <a:path h="2810318" w="4132820">
                <a:moveTo>
                  <a:pt x="0" y="0"/>
                </a:moveTo>
                <a:lnTo>
                  <a:pt x="4132820" y="0"/>
                </a:lnTo>
                <a:lnTo>
                  <a:pt x="4132820" y="2810318"/>
                </a:lnTo>
                <a:lnTo>
                  <a:pt x="0" y="2810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18807" y="1537988"/>
            <a:ext cx="11650385" cy="114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80">
                <a:solidFill>
                  <a:srgbClr val="100F0D"/>
                </a:solidFill>
                <a:latin typeface="Klein Black Bold"/>
              </a:rPr>
              <a:t>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6361440">
            <a:off x="7833111" y="7772106"/>
            <a:ext cx="2621777" cy="5029789"/>
          </a:xfrm>
          <a:custGeom>
            <a:avLst/>
            <a:gdLst/>
            <a:ahLst/>
            <a:cxnLst/>
            <a:rect r="r" b="b" t="t" l="l"/>
            <a:pathLst>
              <a:path h="5029789" w="2621777">
                <a:moveTo>
                  <a:pt x="0" y="0"/>
                </a:moveTo>
                <a:lnTo>
                  <a:pt x="2621778" y="0"/>
                </a:lnTo>
                <a:lnTo>
                  <a:pt x="2621778" y="5029788"/>
                </a:lnTo>
                <a:lnTo>
                  <a:pt x="0" y="502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45189" y="6149911"/>
            <a:ext cx="6648171" cy="368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3276" spc="32">
                <a:solidFill>
                  <a:srgbClr val="FFFFFF"/>
                </a:solidFill>
                <a:latin typeface="Klein Black Bold"/>
              </a:rPr>
              <a:t>BY CONSIDERING FACTORS SUCH AS COLOR PERCEPTION, VISUAL HIERARCHY, TYPOGRAPHY, AND ACCESSIBILITY, HCI DESIGNERS CAN OPTIMIZE THE USER EXPERIENCE AND CREATE INCLUSIVE INTERFACES.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66836" y="4038683"/>
            <a:ext cx="8599039" cy="178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  <a:spcBef>
                <a:spcPct val="0"/>
              </a:spcBef>
            </a:pPr>
            <a:r>
              <a:rPr lang="en-US" sz="4238" spc="42">
                <a:solidFill>
                  <a:srgbClr val="FFFFFF"/>
                </a:solidFill>
                <a:latin typeface="Klein Black Bold"/>
              </a:rPr>
              <a:t>HUMAN VISION AND VISUAL DISPLAY ARE PIVOTAL IN HCI DESIGN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970" y="7058002"/>
            <a:ext cx="7457421" cy="257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3"/>
              </a:lnSpc>
              <a:spcBef>
                <a:spcPct val="0"/>
              </a:spcBef>
            </a:pPr>
            <a:r>
              <a:rPr lang="en-US" sz="3675" spc="36">
                <a:solidFill>
                  <a:srgbClr val="FFFFFF"/>
                </a:solidFill>
                <a:latin typeface="Klein Black Bold"/>
              </a:rPr>
              <a:t>UNDERSTANDING THE PRINCIPLES OF HUMAN VISION ALLOWS FOR THE CREATION OF VISUALLY EFFECTIVE AND USER-FRIENDLY INTERFACES.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525877" y="-1288827"/>
            <a:ext cx="3466845" cy="3445178"/>
          </a:xfrm>
          <a:custGeom>
            <a:avLst/>
            <a:gdLst/>
            <a:ahLst/>
            <a:cxnLst/>
            <a:rect r="r" b="b" t="t" l="l"/>
            <a:pathLst>
              <a:path h="3445178" w="3466845">
                <a:moveTo>
                  <a:pt x="0" y="0"/>
                </a:moveTo>
                <a:lnTo>
                  <a:pt x="3466846" y="0"/>
                </a:lnTo>
                <a:lnTo>
                  <a:pt x="3466846" y="3445177"/>
                </a:lnTo>
                <a:lnTo>
                  <a:pt x="0" y="344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9019" y="0"/>
            <a:ext cx="7993010" cy="10287000"/>
            <a:chOff x="0" y="0"/>
            <a:chExt cx="1065734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099" t="0" r="24099" b="0"/>
            <a:stretch>
              <a:fillRect/>
            </a:stretch>
          </p:blipFill>
          <p:spPr>
            <a:xfrm flipH="false" flipV="false">
              <a:off x="0" y="0"/>
              <a:ext cx="1065734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true" rot="0">
            <a:off x="-1573240" y="-330611"/>
            <a:ext cx="3439749" cy="3220465"/>
          </a:xfrm>
          <a:custGeom>
            <a:avLst/>
            <a:gdLst/>
            <a:ahLst/>
            <a:cxnLst/>
            <a:rect r="r" b="b" t="t" l="l"/>
            <a:pathLst>
              <a:path h="3220465" w="3439749">
                <a:moveTo>
                  <a:pt x="0" y="3220464"/>
                </a:moveTo>
                <a:lnTo>
                  <a:pt x="3439749" y="3220464"/>
                </a:lnTo>
                <a:lnTo>
                  <a:pt x="3439749" y="0"/>
                </a:lnTo>
                <a:lnTo>
                  <a:pt x="0" y="0"/>
                </a:lnTo>
                <a:lnTo>
                  <a:pt x="0" y="322046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27932" y="8924380"/>
            <a:ext cx="4532162" cy="3886329"/>
          </a:xfrm>
          <a:custGeom>
            <a:avLst/>
            <a:gdLst/>
            <a:ahLst/>
            <a:cxnLst/>
            <a:rect r="r" b="b" t="t" l="l"/>
            <a:pathLst>
              <a:path h="3886329" w="4532162">
                <a:moveTo>
                  <a:pt x="0" y="0"/>
                </a:moveTo>
                <a:lnTo>
                  <a:pt x="4532162" y="0"/>
                </a:lnTo>
                <a:lnTo>
                  <a:pt x="4532162" y="3886329"/>
                </a:lnTo>
                <a:lnTo>
                  <a:pt x="0" y="3886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6424" y="1900002"/>
            <a:ext cx="9605571" cy="7024378"/>
            <a:chOff x="0" y="0"/>
            <a:chExt cx="12807428" cy="93658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12807428" cy="1806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16"/>
                </a:lnSpc>
              </a:pPr>
              <a:r>
                <a:rPr lang="en-US" sz="9288" spc="92">
                  <a:solidFill>
                    <a:srgbClr val="FFFFFF"/>
                  </a:solidFill>
                  <a:latin typeface="Klein Black Bold"/>
                </a:rPr>
                <a:t>INTRODUCTION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770111"/>
              <a:ext cx="12807428" cy="6595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76792" indent="-338396" lvl="1">
                <a:lnSpc>
                  <a:spcPts val="4388"/>
                </a:lnSpc>
                <a:buFont typeface="Arial"/>
                <a:buChar char="•"/>
              </a:pPr>
              <a:r>
                <a:rPr lang="en-US" sz="3134" spc="62">
                  <a:solidFill>
                    <a:srgbClr val="FFFFFF"/>
                  </a:solidFill>
                  <a:latin typeface="Klein"/>
                </a:rPr>
                <a:t>This presentation aims to explore the intricacies of human vision and how it influences the design of visual displays in HCI..</a:t>
              </a:r>
            </a:p>
            <a:p>
              <a:pPr>
                <a:lnSpc>
                  <a:spcPts val="4388"/>
                </a:lnSpc>
              </a:pPr>
            </a:p>
            <a:p>
              <a:pPr marL="676792" indent="-338396" lvl="1">
                <a:lnSpc>
                  <a:spcPts val="4388"/>
                </a:lnSpc>
                <a:buFont typeface="Arial"/>
                <a:buChar char="•"/>
              </a:pPr>
              <a:r>
                <a:rPr lang="en-US" sz="3134" spc="62">
                  <a:solidFill>
                    <a:srgbClr val="FFFFFF"/>
                  </a:solidFill>
                  <a:latin typeface="Klein"/>
                </a:rPr>
                <a:t>Understanding human vision is essential for creating interfaces that are intuitive, engaging, and accessible</a:t>
              </a:r>
            </a:p>
            <a:p>
              <a:pPr marL="676792" indent="-338396" lvl="1">
                <a:lnSpc>
                  <a:spcPts val="4388"/>
                </a:lnSpc>
                <a:buFont typeface="Arial"/>
                <a:buChar char="•"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12651" y="7280810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8046" y="-956736"/>
            <a:ext cx="4375616" cy="1985436"/>
          </a:xfrm>
          <a:custGeom>
            <a:avLst/>
            <a:gdLst/>
            <a:ahLst/>
            <a:cxnLst/>
            <a:rect r="r" b="b" t="t" l="l"/>
            <a:pathLst>
              <a:path h="1985436" w="4375616">
                <a:moveTo>
                  <a:pt x="0" y="0"/>
                </a:moveTo>
                <a:lnTo>
                  <a:pt x="4375616" y="0"/>
                </a:lnTo>
                <a:lnTo>
                  <a:pt x="4375616" y="1985436"/>
                </a:lnTo>
                <a:lnTo>
                  <a:pt x="0" y="1985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6424" y="1900002"/>
            <a:ext cx="17077400" cy="5918976"/>
            <a:chOff x="0" y="0"/>
            <a:chExt cx="22769867" cy="78919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0"/>
              <a:ext cx="22769867" cy="1983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283"/>
                </a:lnSpc>
              </a:pPr>
              <a:r>
                <a:rPr lang="en-US" sz="10257" spc="102">
                  <a:solidFill>
                    <a:srgbClr val="FFFFFF"/>
                  </a:solidFill>
                  <a:latin typeface="Klein Black Bold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56744"/>
              <a:ext cx="22769867" cy="4835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47447" indent="-373724" lvl="1">
                <a:lnSpc>
                  <a:spcPts val="4846"/>
                </a:lnSpc>
                <a:buFont typeface="Arial"/>
                <a:buChar char="•"/>
              </a:pPr>
              <a:r>
                <a:rPr lang="en-US" sz="3462" spc="69">
                  <a:solidFill>
                    <a:srgbClr val="FFFFFF"/>
                  </a:solidFill>
                  <a:latin typeface="Klein"/>
                </a:rPr>
                <a:t>Understanding human vision is crucial for creating intuitive, engaging, and accessible interfaces.</a:t>
              </a:r>
            </a:p>
            <a:p>
              <a:pPr>
                <a:lnSpc>
                  <a:spcPts val="4846"/>
                </a:lnSpc>
              </a:pPr>
            </a:p>
            <a:p>
              <a:pPr marL="747447" indent="-373724" lvl="1">
                <a:lnSpc>
                  <a:spcPts val="4846"/>
                </a:lnSpc>
                <a:buFont typeface="Arial"/>
                <a:buChar char="•"/>
              </a:pPr>
              <a:r>
                <a:rPr lang="en-US" sz="3462" spc="69">
                  <a:solidFill>
                    <a:srgbClr val="FFFFFF"/>
                  </a:solidFill>
                  <a:latin typeface="Klein"/>
                </a:rPr>
                <a:t>Human vision is a complex process involving the eyes, optic nerves, and the brain.</a:t>
              </a:r>
            </a:p>
            <a:p>
              <a:pPr>
                <a:lnSpc>
                  <a:spcPts val="4846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7097" y="752843"/>
            <a:ext cx="15846872" cy="8320546"/>
            <a:chOff x="0" y="0"/>
            <a:chExt cx="21129163" cy="1109406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21129163" cy="1852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70"/>
                </a:lnSpc>
              </a:pPr>
              <a:r>
                <a:rPr lang="en-US" sz="9518" spc="95">
                  <a:solidFill>
                    <a:srgbClr val="FFFFFF"/>
                  </a:solidFill>
                  <a:latin typeface="Klein Black Bold"/>
                </a:rPr>
                <a:t>INTRODUCTION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840522"/>
              <a:ext cx="21129163" cy="8253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3589" indent="-346795" lvl="1">
                <a:lnSpc>
                  <a:spcPts val="4497"/>
                </a:lnSpc>
                <a:buFont typeface="Arial"/>
                <a:buChar char="•"/>
              </a:pPr>
              <a:r>
                <a:rPr lang="en-US" sz="3212" spc="64">
                  <a:solidFill>
                    <a:srgbClr val="FFFFFF"/>
                  </a:solidFill>
                  <a:latin typeface="Klein"/>
                </a:rPr>
                <a:t>Visual perception and cognition play a significant role in how we interpret and organize visual information.</a:t>
              </a:r>
            </a:p>
            <a:p>
              <a:pPr marL="693589" indent="-346795" lvl="1">
                <a:lnSpc>
                  <a:spcPts val="4497"/>
                </a:lnSpc>
                <a:buFont typeface="Arial"/>
                <a:buChar char="•"/>
              </a:pPr>
              <a:r>
                <a:rPr lang="en-US" sz="3212" spc="64">
                  <a:solidFill>
                    <a:srgbClr val="FFFFFF"/>
                  </a:solidFill>
                  <a:latin typeface="Klein"/>
                </a:rPr>
                <a:t>Color perception and its impact on interface design is an important consideration.</a:t>
              </a:r>
            </a:p>
            <a:p>
              <a:pPr marL="693589" indent="-346795" lvl="1">
                <a:lnSpc>
                  <a:spcPts val="4497"/>
                </a:lnSpc>
                <a:buFont typeface="Arial"/>
                <a:buChar char="•"/>
              </a:pPr>
              <a:r>
                <a:rPr lang="en-US" sz="3212" spc="64">
                  <a:solidFill>
                    <a:srgbClr val="FFFFFF"/>
                  </a:solidFill>
                  <a:latin typeface="Klein"/>
                </a:rPr>
                <a:t>Visual hierarchy and layout design guide users' attention and improve usability.</a:t>
              </a:r>
            </a:p>
            <a:p>
              <a:pPr marL="693589" indent="-346795" lvl="1">
                <a:lnSpc>
                  <a:spcPts val="4497"/>
                </a:lnSpc>
                <a:buFont typeface="Arial"/>
                <a:buChar char="•"/>
              </a:pPr>
              <a:r>
                <a:rPr lang="en-US" sz="3212" spc="64">
                  <a:solidFill>
                    <a:srgbClr val="FFFFFF"/>
                  </a:solidFill>
                  <a:latin typeface="Klein"/>
                </a:rPr>
                <a:t>Typography and readability choices greatly affect how users interact with textual elements in interfaces.</a:t>
              </a:r>
            </a:p>
            <a:p>
              <a:pPr marL="693589" indent="-346795" lvl="1">
                <a:lnSpc>
                  <a:spcPts val="4497"/>
                </a:lnSpc>
                <a:buFont typeface="Arial"/>
                <a:buChar char="•"/>
              </a:pPr>
              <a:r>
                <a:rPr lang="en-US" sz="3212" spc="64">
                  <a:solidFill>
                    <a:srgbClr val="FFFFFF"/>
                  </a:solidFill>
                  <a:latin typeface="Klein"/>
                </a:rPr>
                <a:t>Display resolution and pixel density influence the clarity and quality of visual displays</a:t>
              </a:r>
            </a:p>
            <a:p>
              <a:pPr>
                <a:lnSpc>
                  <a:spcPts val="449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012651" y="7280810"/>
            <a:ext cx="9246742" cy="8229600"/>
          </a:xfrm>
          <a:custGeom>
            <a:avLst/>
            <a:gdLst/>
            <a:ahLst/>
            <a:cxnLst/>
            <a:rect r="r" b="b" t="t" l="l"/>
            <a:pathLst>
              <a:path h="8229600" w="9246742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37741" y="3387186"/>
            <a:ext cx="3605593" cy="4114800"/>
          </a:xfrm>
          <a:custGeom>
            <a:avLst/>
            <a:gdLst/>
            <a:ahLst/>
            <a:cxnLst/>
            <a:rect r="r" b="b" t="t" l="l"/>
            <a:pathLst>
              <a:path h="4114800" w="3605593">
                <a:moveTo>
                  <a:pt x="0" y="0"/>
                </a:moveTo>
                <a:lnTo>
                  <a:pt x="3605593" y="0"/>
                </a:lnTo>
                <a:lnTo>
                  <a:pt x="36055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5690" y="8213246"/>
            <a:ext cx="3466845" cy="3445178"/>
          </a:xfrm>
          <a:custGeom>
            <a:avLst/>
            <a:gdLst/>
            <a:ahLst/>
            <a:cxnLst/>
            <a:rect r="r" b="b" t="t" l="l"/>
            <a:pathLst>
              <a:path h="3445178" w="3466845">
                <a:moveTo>
                  <a:pt x="0" y="0"/>
                </a:moveTo>
                <a:lnTo>
                  <a:pt x="3466846" y="0"/>
                </a:lnTo>
                <a:lnTo>
                  <a:pt x="3466846" y="3445178"/>
                </a:lnTo>
                <a:lnTo>
                  <a:pt x="0" y="3445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94138" y="-493164"/>
            <a:ext cx="3245676" cy="4415886"/>
          </a:xfrm>
          <a:custGeom>
            <a:avLst/>
            <a:gdLst/>
            <a:ahLst/>
            <a:cxnLst/>
            <a:rect r="r" b="b" t="t" l="l"/>
            <a:pathLst>
              <a:path h="4415886" w="3245676">
                <a:moveTo>
                  <a:pt x="0" y="0"/>
                </a:moveTo>
                <a:lnTo>
                  <a:pt x="3245676" y="0"/>
                </a:lnTo>
                <a:lnTo>
                  <a:pt x="3245676" y="4415885"/>
                </a:lnTo>
                <a:lnTo>
                  <a:pt x="0" y="4415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8817" y="8924380"/>
            <a:ext cx="4011930" cy="4114800"/>
          </a:xfrm>
          <a:custGeom>
            <a:avLst/>
            <a:gdLst/>
            <a:ahLst/>
            <a:cxnLst/>
            <a:rect r="r" b="b" t="t" l="l"/>
            <a:pathLst>
              <a:path h="4114800" w="4011930">
                <a:moveTo>
                  <a:pt x="0" y="0"/>
                </a:moveTo>
                <a:lnTo>
                  <a:pt x="4011930" y="0"/>
                </a:lnTo>
                <a:lnTo>
                  <a:pt x="40119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21193" y="1471313"/>
            <a:ext cx="14112759" cy="3324318"/>
            <a:chOff x="0" y="0"/>
            <a:chExt cx="18817011" cy="44324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8817011" cy="2927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79"/>
                </a:lnSpc>
              </a:pPr>
              <a:r>
                <a:rPr lang="en-US" sz="7708" spc="77">
                  <a:solidFill>
                    <a:srgbClr val="100F0D"/>
                  </a:solidFill>
                  <a:latin typeface="Klein Black Bold"/>
                </a:rPr>
                <a:t>OVERVIEW OF HUMAN VISION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30069"/>
              <a:ext cx="18817011" cy="120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601" spc="52">
                  <a:solidFill>
                    <a:srgbClr val="100F0D"/>
                  </a:solidFill>
                  <a:latin typeface="Klein"/>
                </a:rPr>
                <a:t>Human vision is a complex process that involves the eyes, optic nerves, and the brain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68528" y="6200381"/>
            <a:ext cx="6489432" cy="116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43">
                <a:solidFill>
                  <a:srgbClr val="100F0D"/>
                </a:solidFill>
                <a:latin typeface="Klein"/>
              </a:rPr>
              <a:t>The eye captures light and converts it into electrical signals that are sent to the brain for processing.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0039" y="6200381"/>
            <a:ext cx="6489432" cy="116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43">
                <a:solidFill>
                  <a:srgbClr val="100F0D"/>
                </a:solidFill>
                <a:latin typeface="Klein"/>
              </a:rPr>
              <a:t>The understanding of human visual perception is crucial in designing effective visual displays in HCI.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51815" y="0"/>
            <a:ext cx="7993010" cy="10287000"/>
            <a:chOff x="0" y="0"/>
            <a:chExt cx="1065734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738" t="0" r="26738" b="0"/>
            <a:stretch>
              <a:fillRect/>
            </a:stretch>
          </p:blipFill>
          <p:spPr>
            <a:xfrm flipH="false" flipV="false">
              <a:off x="0" y="0"/>
              <a:ext cx="10657346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true" rot="0">
            <a:off x="-1573240" y="-330611"/>
            <a:ext cx="3439749" cy="3220465"/>
          </a:xfrm>
          <a:custGeom>
            <a:avLst/>
            <a:gdLst/>
            <a:ahLst/>
            <a:cxnLst/>
            <a:rect r="r" b="b" t="t" l="l"/>
            <a:pathLst>
              <a:path h="3220465" w="3439749">
                <a:moveTo>
                  <a:pt x="0" y="3220464"/>
                </a:moveTo>
                <a:lnTo>
                  <a:pt x="3439749" y="3220464"/>
                </a:lnTo>
                <a:lnTo>
                  <a:pt x="3439749" y="0"/>
                </a:lnTo>
                <a:lnTo>
                  <a:pt x="0" y="0"/>
                </a:lnTo>
                <a:lnTo>
                  <a:pt x="0" y="322046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19653" y="8810643"/>
            <a:ext cx="4532162" cy="3886329"/>
          </a:xfrm>
          <a:custGeom>
            <a:avLst/>
            <a:gdLst/>
            <a:ahLst/>
            <a:cxnLst/>
            <a:rect r="r" b="b" t="t" l="l"/>
            <a:pathLst>
              <a:path h="3886329" w="4532162">
                <a:moveTo>
                  <a:pt x="0" y="0"/>
                </a:moveTo>
                <a:lnTo>
                  <a:pt x="4532162" y="0"/>
                </a:lnTo>
                <a:lnTo>
                  <a:pt x="4532162" y="3886328"/>
                </a:lnTo>
                <a:lnTo>
                  <a:pt x="0" y="3886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6635" y="2299584"/>
            <a:ext cx="9981437" cy="4635219"/>
            <a:chOff x="0" y="0"/>
            <a:chExt cx="13308583" cy="61802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8100"/>
              <a:ext cx="13308583" cy="2478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27"/>
                </a:lnSpc>
              </a:pPr>
              <a:r>
                <a:rPr lang="en-US" sz="6479" spc="64">
                  <a:solidFill>
                    <a:srgbClr val="FFFFFF"/>
                  </a:solidFill>
                  <a:latin typeface="Klein Black Bold"/>
                </a:rPr>
                <a:t>OVERVIEW OF HUMAN EYE VISION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34692"/>
              <a:ext cx="13308583" cy="304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2122" indent="-236061" lvl="1">
                <a:lnSpc>
                  <a:spcPts val="3061"/>
                </a:lnSpc>
                <a:buFont typeface="Arial"/>
                <a:buChar char="•"/>
              </a:pPr>
              <a:r>
                <a:rPr lang="en-US" sz="2186" spc="43">
                  <a:solidFill>
                    <a:srgbClr val="FFFFFF"/>
                  </a:solidFill>
                  <a:latin typeface="Klein"/>
                </a:rPr>
                <a:t>Visual perception and cognition in HCI involve the interpretation and understanding of visual information by the brain.</a:t>
              </a:r>
            </a:p>
            <a:p>
              <a:pPr>
                <a:lnSpc>
                  <a:spcPts val="3061"/>
                </a:lnSpc>
              </a:pPr>
            </a:p>
            <a:p>
              <a:pPr marL="472122" indent="-236061" lvl="1">
                <a:lnSpc>
                  <a:spcPts val="3061"/>
                </a:lnSpc>
                <a:buFont typeface="Arial"/>
                <a:buChar char="•"/>
              </a:pPr>
              <a:r>
                <a:rPr lang="en-US" sz="2186" spc="43">
                  <a:solidFill>
                    <a:srgbClr val="FFFFFF"/>
                  </a:solidFill>
                  <a:latin typeface="Klein"/>
                </a:rPr>
                <a:t>Human eye vision has certain limitations, including variations in color sensitivity, acuity, and susceptibility to visual fatigue.</a:t>
              </a:r>
            </a:p>
            <a:p>
              <a:pPr>
                <a:lnSpc>
                  <a:spcPts val="3061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1193" y="1471313"/>
            <a:ext cx="14112759" cy="2865396"/>
            <a:chOff x="0" y="0"/>
            <a:chExt cx="18817011" cy="382052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8817011" cy="2927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79"/>
                </a:lnSpc>
              </a:pPr>
              <a:r>
                <a:rPr lang="en-US" sz="7708" spc="77">
                  <a:solidFill>
                    <a:srgbClr val="FFFFFF"/>
                  </a:solidFill>
                  <a:latin typeface="Klein Black Bold"/>
                </a:rPr>
                <a:t>OVERVIEW OF HUMAN VISION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230069"/>
              <a:ext cx="18817011" cy="590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15308" y="8564411"/>
            <a:ext cx="3466845" cy="3445178"/>
          </a:xfrm>
          <a:custGeom>
            <a:avLst/>
            <a:gdLst/>
            <a:ahLst/>
            <a:cxnLst/>
            <a:rect r="r" b="b" t="t" l="l"/>
            <a:pathLst>
              <a:path h="3445178" w="3466845">
                <a:moveTo>
                  <a:pt x="0" y="0"/>
                </a:moveTo>
                <a:lnTo>
                  <a:pt x="3466846" y="0"/>
                </a:lnTo>
                <a:lnTo>
                  <a:pt x="3466846" y="3445178"/>
                </a:lnTo>
                <a:lnTo>
                  <a:pt x="0" y="344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94138" y="-493164"/>
            <a:ext cx="3245676" cy="4415886"/>
          </a:xfrm>
          <a:custGeom>
            <a:avLst/>
            <a:gdLst/>
            <a:ahLst/>
            <a:cxnLst/>
            <a:rect r="r" b="b" t="t" l="l"/>
            <a:pathLst>
              <a:path h="4415886" w="3245676">
                <a:moveTo>
                  <a:pt x="0" y="0"/>
                </a:moveTo>
                <a:lnTo>
                  <a:pt x="3245676" y="0"/>
                </a:lnTo>
                <a:lnTo>
                  <a:pt x="3245676" y="4415885"/>
                </a:lnTo>
                <a:lnTo>
                  <a:pt x="0" y="4415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2271" y="4363980"/>
            <a:ext cx="17103457" cy="157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7666" indent="-403833" lvl="1">
              <a:lnSpc>
                <a:spcPts val="4115"/>
              </a:lnSpc>
              <a:buFont typeface="Arial"/>
              <a:buChar char="•"/>
            </a:pPr>
            <a:r>
              <a:rPr lang="en-US" sz="3740" spc="37">
                <a:solidFill>
                  <a:srgbClr val="FFFFFF"/>
                </a:solidFill>
                <a:latin typeface="Klein Black Bold"/>
              </a:rPr>
              <a:t>UNDERSTANDING THE VIEWING DISTANCE AT WHICH USERS INTERACT WITH INTERFACES IS CRUCIAL FOR OPTIMIZING LEGIBILITY AND VISIBILITY OF CONTENT.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2206" y="6564596"/>
            <a:ext cx="13271746" cy="226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1"/>
              </a:lnSpc>
              <a:spcBef>
                <a:spcPct val="0"/>
              </a:spcBef>
            </a:pPr>
            <a:r>
              <a:rPr lang="en-US" sz="4028" spc="40">
                <a:solidFill>
                  <a:srgbClr val="FFFFFF"/>
                </a:solidFill>
                <a:latin typeface="Klein Black Bold"/>
              </a:rPr>
              <a:t>ACCESSIBILITY CONSIDERATIONS, SUCH AS ENSURING SUFFICIENT COLOR CONTRAST AND PROVIDING ALTERNATIVE TEXT FOR IMAGES, ARE ESSENTIAL FOR INCLUSIVE HCI DESIGN.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13380" y="-912296"/>
            <a:ext cx="2936028" cy="3026833"/>
          </a:xfrm>
          <a:custGeom>
            <a:avLst/>
            <a:gdLst/>
            <a:ahLst/>
            <a:cxnLst/>
            <a:rect r="r" b="b" t="t" l="l"/>
            <a:pathLst>
              <a:path h="3026833" w="2936028">
                <a:moveTo>
                  <a:pt x="0" y="0"/>
                </a:moveTo>
                <a:lnTo>
                  <a:pt x="2936027" y="0"/>
                </a:lnTo>
                <a:lnTo>
                  <a:pt x="2936027" y="3026833"/>
                </a:lnTo>
                <a:lnTo>
                  <a:pt x="0" y="3026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016898" y="898536"/>
            <a:ext cx="3677885" cy="2432001"/>
          </a:xfrm>
          <a:custGeom>
            <a:avLst/>
            <a:gdLst/>
            <a:ahLst/>
            <a:cxnLst/>
            <a:rect r="r" b="b" t="t" l="l"/>
            <a:pathLst>
              <a:path h="2432001" w="3677885">
                <a:moveTo>
                  <a:pt x="3677885" y="2432002"/>
                </a:moveTo>
                <a:lnTo>
                  <a:pt x="0" y="2432002"/>
                </a:lnTo>
                <a:lnTo>
                  <a:pt x="0" y="0"/>
                </a:lnTo>
                <a:lnTo>
                  <a:pt x="3677885" y="0"/>
                </a:lnTo>
                <a:lnTo>
                  <a:pt x="3677885" y="2432002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935279">
            <a:off x="16951398" y="6694075"/>
            <a:ext cx="2673205" cy="5128450"/>
          </a:xfrm>
          <a:custGeom>
            <a:avLst/>
            <a:gdLst/>
            <a:ahLst/>
            <a:cxnLst/>
            <a:rect r="r" b="b" t="t" l="l"/>
            <a:pathLst>
              <a:path h="5128450" w="2673205">
                <a:moveTo>
                  <a:pt x="2673204" y="0"/>
                </a:moveTo>
                <a:lnTo>
                  <a:pt x="0" y="0"/>
                </a:lnTo>
                <a:lnTo>
                  <a:pt x="0" y="5128450"/>
                </a:lnTo>
                <a:lnTo>
                  <a:pt x="2673204" y="5128450"/>
                </a:lnTo>
                <a:lnTo>
                  <a:pt x="267320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687533" y="8174780"/>
            <a:ext cx="3118765" cy="2919944"/>
          </a:xfrm>
          <a:custGeom>
            <a:avLst/>
            <a:gdLst/>
            <a:ahLst/>
            <a:cxnLst/>
            <a:rect r="r" b="b" t="t" l="l"/>
            <a:pathLst>
              <a:path h="2919944" w="3118765">
                <a:moveTo>
                  <a:pt x="3118765" y="2919944"/>
                </a:moveTo>
                <a:lnTo>
                  <a:pt x="0" y="2919944"/>
                </a:lnTo>
                <a:lnTo>
                  <a:pt x="0" y="0"/>
                </a:lnTo>
                <a:lnTo>
                  <a:pt x="3118765" y="0"/>
                </a:lnTo>
                <a:lnTo>
                  <a:pt x="3118765" y="291994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39464" y="1471313"/>
            <a:ext cx="11609072" cy="2973584"/>
            <a:chOff x="0" y="0"/>
            <a:chExt cx="15478762" cy="396477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5478762" cy="304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 spc="80">
                  <a:solidFill>
                    <a:srgbClr val="FFFFFF"/>
                  </a:solidFill>
                  <a:latin typeface="Klein Black Bold"/>
                </a:rPr>
                <a:t>VISUAL PERCEPTION AND COGNITION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54544"/>
              <a:ext cx="15478762" cy="61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7393" y="3814510"/>
            <a:ext cx="5317812" cy="2383629"/>
            <a:chOff x="0" y="0"/>
            <a:chExt cx="7090416" cy="317817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7090416" cy="887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593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21303"/>
              <a:ext cx="7090416" cy="2056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01"/>
                </a:lnSpc>
              </a:pPr>
              <a:r>
                <a:rPr lang="en-US" sz="2929" spc="58">
                  <a:solidFill>
                    <a:srgbClr val="FFFFFF"/>
                  </a:solidFill>
                  <a:latin typeface="Klein"/>
                </a:rPr>
                <a:t>Visual perception refers to the interpretation of visual information by the brain.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19776" y="6392774"/>
            <a:ext cx="5535945" cy="3564011"/>
            <a:chOff x="0" y="0"/>
            <a:chExt cx="7381261" cy="475201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7381261" cy="930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5823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70423"/>
              <a:ext cx="7381261" cy="3581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0"/>
                </a:lnSpc>
              </a:pPr>
              <a:r>
                <a:rPr lang="en-US" sz="3050" spc="61">
                  <a:solidFill>
                    <a:srgbClr val="FFFFFF"/>
                  </a:solidFill>
                  <a:latin typeface="Klein"/>
                </a:rPr>
                <a:t>Gestalt principles, such as proximity, similarity, and closure, influence how we perceive and organize visual information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92899" y="4238269"/>
            <a:ext cx="6088495" cy="3919739"/>
            <a:chOff x="0" y="0"/>
            <a:chExt cx="8117993" cy="522631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0"/>
              <a:ext cx="8117993" cy="1024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6404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294850"/>
              <a:ext cx="8117993" cy="393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6"/>
                </a:lnSpc>
              </a:pPr>
              <a:r>
                <a:rPr lang="en-US" sz="3354" spc="67">
                  <a:solidFill>
                    <a:srgbClr val="FFFFFF"/>
                  </a:solidFill>
                  <a:latin typeface="Klein"/>
                </a:rPr>
                <a:t>Cognitive factors like attention, memory, and decision-making shape users' interactions with visual displays.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DAFkb_VGkj8</dc:identifier>
  <dcterms:modified xsi:type="dcterms:W3CDTF">2011-08-01T06:04:30Z</dcterms:modified>
  <cp:revision>1</cp:revision>
  <dc:title>HCI Presentation Anique Ahad Saad Hamza JB</dc:title>
</cp:coreProperties>
</file>